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8"/>
  </p:notesMasterIdLst>
  <p:sldIdLst>
    <p:sldId id="409" r:id="rId2"/>
    <p:sldId id="343" r:id="rId3"/>
    <p:sldId id="346" r:id="rId4"/>
    <p:sldId id="408" r:id="rId5"/>
    <p:sldId id="347" r:id="rId6"/>
    <p:sldId id="348" r:id="rId7"/>
    <p:sldId id="350" r:id="rId8"/>
    <p:sldId id="352" r:id="rId9"/>
    <p:sldId id="354" r:id="rId10"/>
    <p:sldId id="359" r:id="rId11"/>
    <p:sldId id="361" r:id="rId12"/>
    <p:sldId id="257" r:id="rId13"/>
    <p:sldId id="258" r:id="rId14"/>
    <p:sldId id="259" r:id="rId15"/>
    <p:sldId id="260" r:id="rId16"/>
    <p:sldId id="261" r:id="rId17"/>
    <p:sldId id="262" r:id="rId18"/>
    <p:sldId id="263" r:id="rId19"/>
    <p:sldId id="264" r:id="rId20"/>
    <p:sldId id="265" r:id="rId21"/>
    <p:sldId id="267" r:id="rId22"/>
    <p:sldId id="268" r:id="rId23"/>
    <p:sldId id="269" r:id="rId24"/>
    <p:sldId id="270" r:id="rId25"/>
    <p:sldId id="272" r:id="rId26"/>
    <p:sldId id="274" r:id="rId27"/>
    <p:sldId id="276" r:id="rId28"/>
    <p:sldId id="278" r:id="rId29"/>
    <p:sldId id="280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300" r:id="rId48"/>
    <p:sldId id="302" r:id="rId49"/>
    <p:sldId id="304" r:id="rId50"/>
    <p:sldId id="305" r:id="rId51"/>
    <p:sldId id="306" r:id="rId52"/>
    <p:sldId id="308" r:id="rId53"/>
    <p:sldId id="310" r:id="rId54"/>
    <p:sldId id="311" r:id="rId55"/>
    <p:sldId id="313" r:id="rId56"/>
    <p:sldId id="314" r:id="rId57"/>
    <p:sldId id="315" r:id="rId58"/>
    <p:sldId id="316" r:id="rId59"/>
    <p:sldId id="317" r:id="rId60"/>
    <p:sldId id="318" r:id="rId61"/>
    <p:sldId id="319" r:id="rId62"/>
    <p:sldId id="320" r:id="rId63"/>
    <p:sldId id="322" r:id="rId64"/>
    <p:sldId id="323" r:id="rId65"/>
    <p:sldId id="324" r:id="rId66"/>
    <p:sldId id="326" r:id="rId67"/>
    <p:sldId id="327" r:id="rId68"/>
    <p:sldId id="328" r:id="rId69"/>
    <p:sldId id="329" r:id="rId70"/>
    <p:sldId id="330" r:id="rId71"/>
    <p:sldId id="331" r:id="rId72"/>
    <p:sldId id="333" r:id="rId73"/>
    <p:sldId id="340" r:id="rId74"/>
    <p:sldId id="341" r:id="rId75"/>
    <p:sldId id="368" r:id="rId76"/>
    <p:sldId id="369" r:id="rId77"/>
    <p:sldId id="370" r:id="rId78"/>
    <p:sldId id="371" r:id="rId79"/>
    <p:sldId id="372" r:id="rId80"/>
    <p:sldId id="373" r:id="rId81"/>
    <p:sldId id="374" r:id="rId82"/>
    <p:sldId id="375" r:id="rId83"/>
    <p:sldId id="376" r:id="rId84"/>
    <p:sldId id="378" r:id="rId85"/>
    <p:sldId id="380" r:id="rId86"/>
    <p:sldId id="381" r:id="rId8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297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72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presProps" Target="pres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viewProps" Target="viewProps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notesMaster" Target="notesMasters/notesMaster1.xml"/><Relationship Id="rId9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ableStyles" Target="tableStyle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7E49D8-7B9B-4456-B0D3-0CC1B377EC8F}" type="datetimeFigureOut">
              <a:rPr lang="en-IN" smtClean="0"/>
              <a:t>08-08-2024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9BF551-C9C4-414E-86AB-A5E5B704F4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294669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A8CC8-3B65-0899-D576-514A5D7376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FD5607-AE66-AF1D-483A-9C5A73E7CC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172830-4B89-4DB7-6A7D-CAD91F83A6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F6055-787F-4659-BDCE-F588872D6AC4}" type="datetimeFigureOut">
              <a:rPr lang="en-IN" smtClean="0"/>
              <a:t>08-08-2024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F99C62-139D-AB2E-99BE-623021A06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8D47D8-B79A-BB5D-937A-16F88F0F72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F5FF2-8649-43D8-89EF-32259021EDC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48891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0B16B-3D1C-CF6A-12A5-BEB02A841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A89FF4-7F80-B98D-DF6F-B4568A2ABB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0F9BCD-69BD-B83D-63FE-266CB6ABD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F6055-787F-4659-BDCE-F588872D6AC4}" type="datetimeFigureOut">
              <a:rPr lang="en-IN" smtClean="0"/>
              <a:t>08-08-2024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0A4AD0-BAA0-5314-2FE2-7AB17C2E0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CE2CB6-9952-D89B-63B4-95FAE7658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F5FF2-8649-43D8-89EF-32259021EDC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13014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49C7B2-ABC9-794E-B0FE-B50AABB910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C6DE35-E77F-EEC6-D632-90EC38AE7D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ACB172-8254-2FFA-21EF-19027B372B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F6055-787F-4659-BDCE-F588872D6AC4}" type="datetimeFigureOut">
              <a:rPr lang="en-IN" smtClean="0"/>
              <a:t>08-08-2024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136AA1-6A3D-D70D-81B8-BC444512C0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6EA71-D644-605F-E839-650BD6A578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F5FF2-8649-43D8-89EF-32259021EDC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07504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EFE89-12C3-2511-3B13-AB2834926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46367E-B5E3-699C-62B6-BB559E1499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27D7AE-287E-FE50-849B-5F7426D02A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262575-96C0-6F65-7C98-BDC445294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F6055-787F-4659-BDCE-F588872D6AC4}" type="datetimeFigureOut">
              <a:rPr lang="en-IN" smtClean="0"/>
              <a:t>08-08-2024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D7F243-48E3-AF69-C8A9-88B1C3684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F93A64-24CC-6D59-DB4C-9F4E3490C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F5FF2-8649-43D8-89EF-32259021EDC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57968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DF9767-892F-D6EA-1B89-75562A25B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1E36D8-04D9-2579-E072-8B8AAF8D1F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997E02-A664-8DBF-1E00-6E9938D748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42571AA-E0CB-945D-88B4-B7B818EED0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A6D7BA6-69FB-F5E5-80E8-C2AB6E7DCBA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1ACB1C4-AB64-3418-0967-B1915C158C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F6055-787F-4659-BDCE-F588872D6AC4}" type="datetimeFigureOut">
              <a:rPr lang="en-IN" smtClean="0"/>
              <a:t>08-08-2024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295FB4-81DC-59D9-DD60-0A5BE21EAC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D27146C-B614-24BA-E718-CD15DDAAD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F5FF2-8649-43D8-89EF-32259021EDC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422725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8FEE6F-2F19-1922-80FD-00F4E563F3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61A2150-E3EF-E29C-0566-585F248D9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F6055-787F-4659-BDCE-F588872D6AC4}" type="datetimeFigureOut">
              <a:rPr lang="en-IN" smtClean="0"/>
              <a:t>08-08-2024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B300C93-9EAD-2637-8338-C437D702D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B104BA-7639-C0FE-0D05-818C171A3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F5FF2-8649-43D8-89EF-32259021EDC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21476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8F6DBD5-30E2-6C99-071A-30D00606B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F6055-787F-4659-BDCE-F588872D6AC4}" type="datetimeFigureOut">
              <a:rPr lang="en-IN" smtClean="0"/>
              <a:t>08-08-2024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2D224FE-AD29-51B5-B322-D2673F00D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EC4FBC-5C6D-889C-ED72-8EACCBDD1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F5FF2-8649-43D8-89EF-32259021EDC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525173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54F427-32F2-649A-F812-BCADDB2DF0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458924-6EFE-E615-C3D9-607A310DAE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C4FAB9-F9AB-1BFD-78E4-432C68605B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1A942B-99BE-D6F7-F139-4C0D10FD6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F6055-787F-4659-BDCE-F588872D6AC4}" type="datetimeFigureOut">
              <a:rPr lang="en-IN" smtClean="0"/>
              <a:t>08-08-2024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2A5E3C-5534-D629-CF30-814239A706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FDAF54-0582-5427-3B0D-EDF9A60EB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F5FF2-8649-43D8-89EF-32259021EDC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543614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D391C3-921E-2BC5-5810-183D505823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DBF7421-08C0-43A2-FCAE-A28B700CCA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BD31F5-6DDF-5247-DED7-7E208A1305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756C29-E212-2ADC-F0C7-B24A84180B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F6055-787F-4659-BDCE-F588872D6AC4}" type="datetimeFigureOut">
              <a:rPr lang="en-IN" smtClean="0"/>
              <a:t>08-08-2024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92A74C-95ED-D9E7-7976-0D5C6C6EB7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34D7A4-9BB3-E496-DC55-1686CA904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F5FF2-8649-43D8-89EF-32259021EDC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60516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A89E81-E540-D889-1319-1E1DB5DB4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869C2E5-3105-040A-2A8D-7AFF9F2704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22F8E5-901B-98BD-808E-FFC898FB4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F6055-787F-4659-BDCE-F588872D6AC4}" type="datetimeFigureOut">
              <a:rPr lang="en-IN" smtClean="0"/>
              <a:t>08-08-2024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4D74DE-8E85-BDD9-1A3D-DABC52C3A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BA640B-167F-57E1-0F4B-C9A6771BA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F5FF2-8649-43D8-89EF-32259021EDC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949445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8FA003A-6FA3-FCBB-F326-4474E3D900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78DBA3C-EA6C-1CC8-5A01-915917D042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733CE4-6376-B70D-0C30-05D6682C62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F6055-787F-4659-BDCE-F588872D6AC4}" type="datetimeFigureOut">
              <a:rPr lang="en-IN" smtClean="0"/>
              <a:t>08-08-2024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802624-B0AB-22C0-B1B3-0C600587B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B2CED5-CA6C-C90D-854B-055E2B00A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F5FF2-8649-43D8-89EF-32259021EDC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806856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97F82DA-977C-F175-68F7-07561FD723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F1B835-CCC5-F01B-0497-D60D4F1A43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91F616-09B8-B591-283E-B856723EC7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AF6055-787F-4659-BDCE-F588872D6AC4}" type="datetimeFigureOut">
              <a:rPr lang="en-IN" smtClean="0"/>
              <a:t>08-08-2024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12BA30-8470-FDCB-3A13-C109B285B7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A77893-3DF7-78B4-0784-AC365DAF05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2F5FF2-8649-43D8-89EF-32259021EDC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232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5.bin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emf"/><Relationship Id="rId5" Type="http://schemas.openxmlformats.org/officeDocument/2006/relationships/oleObject" Target="../embeddings/oleObject4.bin"/><Relationship Id="rId10" Type="http://schemas.openxmlformats.org/officeDocument/2006/relationships/image" Target="../media/image10.emf"/><Relationship Id="rId4" Type="http://schemas.openxmlformats.org/officeDocument/2006/relationships/image" Target="../media/image7.emf"/><Relationship Id="rId9" Type="http://schemas.openxmlformats.org/officeDocument/2006/relationships/oleObject" Target="../embeddings/oleObject6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3" Type="http://schemas.openxmlformats.org/officeDocument/2006/relationships/image" Target="../media/image11.png"/><Relationship Id="rId7" Type="http://schemas.openxmlformats.org/officeDocument/2006/relationships/image" Target="../media/image13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12.emf"/><Relationship Id="rId4" Type="http://schemas.openxmlformats.org/officeDocument/2006/relationships/oleObject" Target="../embeddings/oleObject7.bin"/><Relationship Id="rId9" Type="http://schemas.openxmlformats.org/officeDocument/2006/relationships/image" Target="../media/image14.w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3" Type="http://schemas.openxmlformats.org/officeDocument/2006/relationships/image" Target="../media/image16.gif"/><Relationship Id="rId7" Type="http://schemas.openxmlformats.org/officeDocument/2006/relationships/image" Target="../media/image18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12.bin"/><Relationship Id="rId5" Type="http://schemas.openxmlformats.org/officeDocument/2006/relationships/image" Target="../media/image17.emf"/><Relationship Id="rId10" Type="http://schemas.openxmlformats.org/officeDocument/2006/relationships/image" Target="../media/image10.png"/><Relationship Id="rId4" Type="http://schemas.openxmlformats.org/officeDocument/2006/relationships/oleObject" Target="../embeddings/oleObject11.bin"/><Relationship Id="rId9" Type="http://schemas.openxmlformats.org/officeDocument/2006/relationships/image" Target="../media/image19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7" Type="http://schemas.openxmlformats.org/officeDocument/2006/relationships/image" Target="../media/image21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15.bin"/><Relationship Id="rId5" Type="http://schemas.openxmlformats.org/officeDocument/2006/relationships/image" Target="../media/image20.emf"/><Relationship Id="rId4" Type="http://schemas.openxmlformats.org/officeDocument/2006/relationships/oleObject" Target="../embeddings/oleObject14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emf"/><Relationship Id="rId13" Type="http://schemas.openxmlformats.org/officeDocument/2006/relationships/oleObject" Target="../embeddings/oleObject21.bin"/><Relationship Id="rId3" Type="http://schemas.openxmlformats.org/officeDocument/2006/relationships/oleObject" Target="../embeddings/oleObject16.bin"/><Relationship Id="rId7" Type="http://schemas.openxmlformats.org/officeDocument/2006/relationships/oleObject" Target="../embeddings/oleObject18.bin"/><Relationship Id="rId12" Type="http://schemas.openxmlformats.org/officeDocument/2006/relationships/image" Target="../media/image26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emf"/><Relationship Id="rId11" Type="http://schemas.openxmlformats.org/officeDocument/2006/relationships/oleObject" Target="../embeddings/oleObject20.bin"/><Relationship Id="rId5" Type="http://schemas.openxmlformats.org/officeDocument/2006/relationships/oleObject" Target="../embeddings/oleObject17.bin"/><Relationship Id="rId10" Type="http://schemas.openxmlformats.org/officeDocument/2006/relationships/image" Target="../media/image25.emf"/><Relationship Id="rId4" Type="http://schemas.openxmlformats.org/officeDocument/2006/relationships/image" Target="../media/image22.emf"/><Relationship Id="rId9" Type="http://schemas.openxmlformats.org/officeDocument/2006/relationships/oleObject" Target="../embeddings/oleObject19.bin"/><Relationship Id="rId14" Type="http://schemas.openxmlformats.org/officeDocument/2006/relationships/image" Target="../media/image27.e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emf"/><Relationship Id="rId3" Type="http://schemas.openxmlformats.org/officeDocument/2006/relationships/oleObject" Target="../embeddings/oleObject22.bin"/><Relationship Id="rId7" Type="http://schemas.openxmlformats.org/officeDocument/2006/relationships/oleObject" Target="../embeddings/oleObject24.bin"/><Relationship Id="rId12" Type="http://schemas.openxmlformats.org/officeDocument/2006/relationships/image" Target="../media/image3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emf"/><Relationship Id="rId11" Type="http://schemas.openxmlformats.org/officeDocument/2006/relationships/oleObject" Target="../embeddings/oleObject26.bin"/><Relationship Id="rId5" Type="http://schemas.openxmlformats.org/officeDocument/2006/relationships/oleObject" Target="../embeddings/oleObject23.bin"/><Relationship Id="rId10" Type="http://schemas.openxmlformats.org/officeDocument/2006/relationships/image" Target="../media/image31.wmf"/><Relationship Id="rId4" Type="http://schemas.openxmlformats.org/officeDocument/2006/relationships/image" Target="../media/image28.emf"/><Relationship Id="rId9" Type="http://schemas.openxmlformats.org/officeDocument/2006/relationships/oleObject" Target="../embeddings/oleObject25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7" Type="http://schemas.openxmlformats.org/officeDocument/2006/relationships/image" Target="../media/image3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emf"/><Relationship Id="rId5" Type="http://schemas.openxmlformats.org/officeDocument/2006/relationships/oleObject" Target="../embeddings/oleObject28.bin"/><Relationship Id="rId4" Type="http://schemas.openxmlformats.org/officeDocument/2006/relationships/image" Target="../media/image33.e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emf"/><Relationship Id="rId3" Type="http://schemas.openxmlformats.org/officeDocument/2006/relationships/oleObject" Target="../embeddings/oleObject29.bin"/><Relationship Id="rId7" Type="http://schemas.openxmlformats.org/officeDocument/2006/relationships/oleObject" Target="../embeddings/oleObject31.bin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emf"/><Relationship Id="rId5" Type="http://schemas.openxmlformats.org/officeDocument/2006/relationships/oleObject" Target="../embeddings/oleObject30.bin"/><Relationship Id="rId4" Type="http://schemas.openxmlformats.org/officeDocument/2006/relationships/image" Target="../media/image36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1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33.bin"/><Relationship Id="rId5" Type="http://schemas.openxmlformats.org/officeDocument/2006/relationships/image" Target="../media/image40.emf"/><Relationship Id="rId4" Type="http://schemas.openxmlformats.org/officeDocument/2006/relationships/oleObject" Target="../embeddings/oleObject32.bin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6.bin"/><Relationship Id="rId3" Type="http://schemas.openxmlformats.org/officeDocument/2006/relationships/image" Target="../media/image39.png"/><Relationship Id="rId7" Type="http://schemas.openxmlformats.org/officeDocument/2006/relationships/image" Target="../media/image43.w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35.bin"/><Relationship Id="rId5" Type="http://schemas.openxmlformats.org/officeDocument/2006/relationships/image" Target="../media/image42.emf"/><Relationship Id="rId4" Type="http://schemas.openxmlformats.org/officeDocument/2006/relationships/oleObject" Target="../embeddings/oleObject34.bin"/><Relationship Id="rId9" Type="http://schemas.openxmlformats.org/officeDocument/2006/relationships/image" Target="../media/image44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6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38.bin"/><Relationship Id="rId5" Type="http://schemas.openxmlformats.org/officeDocument/2006/relationships/image" Target="../media/image45.emf"/><Relationship Id="rId4" Type="http://schemas.openxmlformats.org/officeDocument/2006/relationships/oleObject" Target="../embeddings/oleObject37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9.bin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7.em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emf"/><Relationship Id="rId3" Type="http://schemas.openxmlformats.org/officeDocument/2006/relationships/oleObject" Target="../embeddings/oleObject40.bin"/><Relationship Id="rId7" Type="http://schemas.openxmlformats.org/officeDocument/2006/relationships/oleObject" Target="../embeddings/oleObject42.bin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.emf"/><Relationship Id="rId5" Type="http://schemas.openxmlformats.org/officeDocument/2006/relationships/oleObject" Target="../embeddings/oleObject41.bin"/><Relationship Id="rId10" Type="http://schemas.openxmlformats.org/officeDocument/2006/relationships/image" Target="../media/image51.emf"/><Relationship Id="rId4" Type="http://schemas.openxmlformats.org/officeDocument/2006/relationships/image" Target="../media/image48.emf"/><Relationship Id="rId9" Type="http://schemas.openxmlformats.org/officeDocument/2006/relationships/oleObject" Target="../embeddings/oleObject43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4.bin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2.emf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emf"/><Relationship Id="rId13" Type="http://schemas.openxmlformats.org/officeDocument/2006/relationships/oleObject" Target="../embeddings/oleObject50.bin"/><Relationship Id="rId18" Type="http://schemas.openxmlformats.org/officeDocument/2006/relationships/image" Target="../media/image60.emf"/><Relationship Id="rId3" Type="http://schemas.openxmlformats.org/officeDocument/2006/relationships/oleObject" Target="../embeddings/oleObject45.bin"/><Relationship Id="rId7" Type="http://schemas.openxmlformats.org/officeDocument/2006/relationships/oleObject" Target="../embeddings/oleObject47.bin"/><Relationship Id="rId12" Type="http://schemas.openxmlformats.org/officeDocument/2006/relationships/image" Target="../media/image57.emf"/><Relationship Id="rId17" Type="http://schemas.openxmlformats.org/officeDocument/2006/relationships/oleObject" Target="../embeddings/oleObject52.bin"/><Relationship Id="rId2" Type="http://schemas.openxmlformats.org/officeDocument/2006/relationships/image" Target="../media/image1.png"/><Relationship Id="rId16" Type="http://schemas.openxmlformats.org/officeDocument/2006/relationships/image" Target="../media/image59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4.emf"/><Relationship Id="rId11" Type="http://schemas.openxmlformats.org/officeDocument/2006/relationships/oleObject" Target="../embeddings/oleObject49.bin"/><Relationship Id="rId5" Type="http://schemas.openxmlformats.org/officeDocument/2006/relationships/oleObject" Target="../embeddings/oleObject46.bin"/><Relationship Id="rId15" Type="http://schemas.openxmlformats.org/officeDocument/2006/relationships/oleObject" Target="../embeddings/oleObject51.bin"/><Relationship Id="rId10" Type="http://schemas.openxmlformats.org/officeDocument/2006/relationships/image" Target="../media/image56.emf"/><Relationship Id="rId4" Type="http://schemas.openxmlformats.org/officeDocument/2006/relationships/image" Target="../media/image53.emf"/><Relationship Id="rId9" Type="http://schemas.openxmlformats.org/officeDocument/2006/relationships/oleObject" Target="../embeddings/oleObject48.bin"/><Relationship Id="rId14" Type="http://schemas.openxmlformats.org/officeDocument/2006/relationships/image" Target="../media/image58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3.bin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2.png"/><Relationship Id="rId4" Type="http://schemas.openxmlformats.org/officeDocument/2006/relationships/image" Target="../media/image61.emf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emf"/><Relationship Id="rId3" Type="http://schemas.openxmlformats.org/officeDocument/2006/relationships/oleObject" Target="../embeddings/oleObject54.bin"/><Relationship Id="rId7" Type="http://schemas.openxmlformats.org/officeDocument/2006/relationships/oleObject" Target="../embeddings/oleObject56.bin"/><Relationship Id="rId12" Type="http://schemas.openxmlformats.org/officeDocument/2006/relationships/image" Target="../media/image67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4.emf"/><Relationship Id="rId11" Type="http://schemas.openxmlformats.org/officeDocument/2006/relationships/oleObject" Target="../embeddings/oleObject58.bin"/><Relationship Id="rId5" Type="http://schemas.openxmlformats.org/officeDocument/2006/relationships/oleObject" Target="../embeddings/oleObject55.bin"/><Relationship Id="rId10" Type="http://schemas.openxmlformats.org/officeDocument/2006/relationships/image" Target="../media/image66.emf"/><Relationship Id="rId4" Type="http://schemas.openxmlformats.org/officeDocument/2006/relationships/image" Target="../media/image63.emf"/><Relationship Id="rId9" Type="http://schemas.openxmlformats.org/officeDocument/2006/relationships/oleObject" Target="../embeddings/oleObject57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0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emf"/><Relationship Id="rId3" Type="http://schemas.openxmlformats.org/officeDocument/2006/relationships/oleObject" Target="../embeddings/oleObject59.bin"/><Relationship Id="rId7" Type="http://schemas.openxmlformats.org/officeDocument/2006/relationships/oleObject" Target="../embeddings/oleObject61.bin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0.emf"/><Relationship Id="rId5" Type="http://schemas.openxmlformats.org/officeDocument/2006/relationships/oleObject" Target="../embeddings/oleObject60.bin"/><Relationship Id="rId4" Type="http://schemas.openxmlformats.org/officeDocument/2006/relationships/image" Target="../media/image69.emf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emf"/><Relationship Id="rId3" Type="http://schemas.openxmlformats.org/officeDocument/2006/relationships/oleObject" Target="../embeddings/oleObject62.bin"/><Relationship Id="rId7" Type="http://schemas.openxmlformats.org/officeDocument/2006/relationships/oleObject" Target="../embeddings/oleObject65.bin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64.bin"/><Relationship Id="rId5" Type="http://schemas.openxmlformats.org/officeDocument/2006/relationships/oleObject" Target="../embeddings/oleObject63.bin"/><Relationship Id="rId10" Type="http://schemas.openxmlformats.org/officeDocument/2006/relationships/image" Target="../media/image74.emf"/><Relationship Id="rId4" Type="http://schemas.openxmlformats.org/officeDocument/2006/relationships/image" Target="../media/image72.emf"/><Relationship Id="rId9" Type="http://schemas.openxmlformats.org/officeDocument/2006/relationships/oleObject" Target="../embeddings/oleObject66.bin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emf"/><Relationship Id="rId3" Type="http://schemas.openxmlformats.org/officeDocument/2006/relationships/oleObject" Target="../embeddings/oleObject67.bin"/><Relationship Id="rId7" Type="http://schemas.openxmlformats.org/officeDocument/2006/relationships/oleObject" Target="../embeddings/oleObject69.bin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6.emf"/><Relationship Id="rId5" Type="http://schemas.openxmlformats.org/officeDocument/2006/relationships/oleObject" Target="../embeddings/oleObject68.bin"/><Relationship Id="rId4" Type="http://schemas.openxmlformats.org/officeDocument/2006/relationships/image" Target="../media/image75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9.emf"/><Relationship Id="rId4" Type="http://schemas.openxmlformats.org/officeDocument/2006/relationships/oleObject" Target="../embeddings/oleObject70.bin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emf"/><Relationship Id="rId3" Type="http://schemas.openxmlformats.org/officeDocument/2006/relationships/image" Target="../media/image83.png"/><Relationship Id="rId7" Type="http://schemas.openxmlformats.org/officeDocument/2006/relationships/oleObject" Target="../embeddings/oleObject72.bin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0.emf"/><Relationship Id="rId5" Type="http://schemas.openxmlformats.org/officeDocument/2006/relationships/oleObject" Target="../embeddings/oleObject71.bin"/><Relationship Id="rId4" Type="http://schemas.openxmlformats.org/officeDocument/2006/relationships/image" Target="../media/image8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7" Type="http://schemas.openxmlformats.org/officeDocument/2006/relationships/image" Target="../media/image9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0.png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2.png"/><Relationship Id="rId4" Type="http://schemas.openxmlformats.org/officeDocument/2006/relationships/image" Target="../media/image93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emf"/><Relationship Id="rId3" Type="http://schemas.openxmlformats.org/officeDocument/2006/relationships/oleObject" Target="../embeddings/oleObject73.bin"/><Relationship Id="rId7" Type="http://schemas.openxmlformats.org/officeDocument/2006/relationships/oleObject" Target="../embeddings/oleObject74.bin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85.png"/><Relationship Id="rId4" Type="http://schemas.openxmlformats.org/officeDocument/2006/relationships/image" Target="../media/image82.emf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emf"/><Relationship Id="rId3" Type="http://schemas.openxmlformats.org/officeDocument/2006/relationships/image" Target="../media/image85.png"/><Relationship Id="rId7" Type="http://schemas.openxmlformats.org/officeDocument/2006/relationships/oleObject" Target="../embeddings/oleObject76.bin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7.emf"/><Relationship Id="rId5" Type="http://schemas.openxmlformats.org/officeDocument/2006/relationships/oleObject" Target="../embeddings/oleObject75.bin"/><Relationship Id="rId4" Type="http://schemas.microsoft.com/office/2007/relationships/hdphoto" Target="../media/hdphoto1.wdp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emf"/><Relationship Id="rId13" Type="http://schemas.openxmlformats.org/officeDocument/2006/relationships/oleObject" Target="../embeddings/oleObject82.bin"/><Relationship Id="rId3" Type="http://schemas.openxmlformats.org/officeDocument/2006/relationships/oleObject" Target="../embeddings/oleObject77.bin"/><Relationship Id="rId7" Type="http://schemas.openxmlformats.org/officeDocument/2006/relationships/oleObject" Target="../embeddings/oleObject79.bin"/><Relationship Id="rId12" Type="http://schemas.openxmlformats.org/officeDocument/2006/relationships/image" Target="../media/image99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6.emf"/><Relationship Id="rId11" Type="http://schemas.openxmlformats.org/officeDocument/2006/relationships/oleObject" Target="../embeddings/oleObject81.bin"/><Relationship Id="rId5" Type="http://schemas.openxmlformats.org/officeDocument/2006/relationships/oleObject" Target="../embeddings/oleObject78.bin"/><Relationship Id="rId10" Type="http://schemas.openxmlformats.org/officeDocument/2006/relationships/image" Target="../media/image98.emf"/><Relationship Id="rId4" Type="http://schemas.openxmlformats.org/officeDocument/2006/relationships/image" Target="../media/image95.emf"/><Relationship Id="rId9" Type="http://schemas.openxmlformats.org/officeDocument/2006/relationships/oleObject" Target="../embeddings/oleObject80.bin"/><Relationship Id="rId14" Type="http://schemas.openxmlformats.org/officeDocument/2006/relationships/image" Target="../media/image100.wm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7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4.bin"/><Relationship Id="rId3" Type="http://schemas.openxmlformats.org/officeDocument/2006/relationships/image" Target="../media/image108.png"/><Relationship Id="rId7" Type="http://schemas.openxmlformats.org/officeDocument/2006/relationships/image" Target="../media/image101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83.bin"/><Relationship Id="rId5" Type="http://schemas.openxmlformats.org/officeDocument/2006/relationships/image" Target="../media/image110.png"/><Relationship Id="rId10" Type="http://schemas.openxmlformats.org/officeDocument/2006/relationships/image" Target="../media/image113.png"/><Relationship Id="rId4" Type="http://schemas.openxmlformats.org/officeDocument/2006/relationships/image" Target="../media/image109.png"/><Relationship Id="rId9" Type="http://schemas.openxmlformats.org/officeDocument/2006/relationships/image" Target="../media/image102.emf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emf"/><Relationship Id="rId3" Type="http://schemas.openxmlformats.org/officeDocument/2006/relationships/oleObject" Target="../embeddings/oleObject85.bin"/><Relationship Id="rId7" Type="http://schemas.openxmlformats.org/officeDocument/2006/relationships/oleObject" Target="../embeddings/oleObject87.bin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4.emf"/><Relationship Id="rId5" Type="http://schemas.openxmlformats.org/officeDocument/2006/relationships/oleObject" Target="../embeddings/oleObject86.bin"/><Relationship Id="rId10" Type="http://schemas.openxmlformats.org/officeDocument/2006/relationships/image" Target="../media/image106.emf"/><Relationship Id="rId4" Type="http://schemas.openxmlformats.org/officeDocument/2006/relationships/image" Target="../media/image103.wmf"/><Relationship Id="rId9" Type="http://schemas.openxmlformats.org/officeDocument/2006/relationships/oleObject" Target="../embeddings/oleObject88.bin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9.bin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8.wmf"/><Relationship Id="rId5" Type="http://schemas.openxmlformats.org/officeDocument/2006/relationships/oleObject" Target="../embeddings/oleObject90.bin"/><Relationship Id="rId4" Type="http://schemas.openxmlformats.org/officeDocument/2006/relationships/image" Target="../media/image107.wmf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3.png"/><Relationship Id="rId5" Type="http://schemas.openxmlformats.org/officeDocument/2006/relationships/image" Target="../media/image122.png"/><Relationship Id="rId4" Type="http://schemas.openxmlformats.org/officeDocument/2006/relationships/image" Target="../media/image121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1.bin"/><Relationship Id="rId3" Type="http://schemas.openxmlformats.org/officeDocument/2006/relationships/image" Target="../media/image124.png"/><Relationship Id="rId7" Type="http://schemas.openxmlformats.org/officeDocument/2006/relationships/image" Target="../media/image12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7.png"/><Relationship Id="rId5" Type="http://schemas.openxmlformats.org/officeDocument/2006/relationships/image" Target="../media/image126.png"/><Relationship Id="rId10" Type="http://schemas.openxmlformats.org/officeDocument/2006/relationships/image" Target="../media/image130.png"/><Relationship Id="rId4" Type="http://schemas.openxmlformats.org/officeDocument/2006/relationships/image" Target="../media/image125.png"/><Relationship Id="rId9" Type="http://schemas.openxmlformats.org/officeDocument/2006/relationships/image" Target="../media/image109.emf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8.png"/><Relationship Id="rId3" Type="http://schemas.openxmlformats.org/officeDocument/2006/relationships/image" Target="../media/image133.png"/><Relationship Id="rId7" Type="http://schemas.openxmlformats.org/officeDocument/2006/relationships/image" Target="../media/image13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6.png"/><Relationship Id="rId5" Type="http://schemas.openxmlformats.org/officeDocument/2006/relationships/image" Target="../media/image135.png"/><Relationship Id="rId10" Type="http://schemas.openxmlformats.org/officeDocument/2006/relationships/image" Target="../media/image140.png"/><Relationship Id="rId4" Type="http://schemas.openxmlformats.org/officeDocument/2006/relationships/image" Target="../media/image111.png"/><Relationship Id="rId9" Type="http://schemas.openxmlformats.org/officeDocument/2006/relationships/image" Target="../media/image139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4.png"/><Relationship Id="rId5" Type="http://schemas.openxmlformats.org/officeDocument/2006/relationships/image" Target="../media/image143.png"/><Relationship Id="rId4" Type="http://schemas.openxmlformats.org/officeDocument/2006/relationships/image" Target="../media/image142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png"/><Relationship Id="rId3" Type="http://schemas.openxmlformats.org/officeDocument/2006/relationships/image" Target="../media/image145.png"/><Relationship Id="rId7" Type="http://schemas.openxmlformats.org/officeDocument/2006/relationships/image" Target="../media/image14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8.png"/><Relationship Id="rId5" Type="http://schemas.openxmlformats.org/officeDocument/2006/relationships/image" Target="../media/image147.png"/><Relationship Id="rId4" Type="http://schemas.openxmlformats.org/officeDocument/2006/relationships/image" Target="../media/image146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wmf"/><Relationship Id="rId3" Type="http://schemas.openxmlformats.org/officeDocument/2006/relationships/oleObject" Target="../embeddings/oleObject92.bin"/><Relationship Id="rId7" Type="http://schemas.openxmlformats.org/officeDocument/2006/relationships/oleObject" Target="../embeddings/oleObject94.bin"/><Relationship Id="rId12" Type="http://schemas.openxmlformats.org/officeDocument/2006/relationships/image" Target="../media/image116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3.emf"/><Relationship Id="rId11" Type="http://schemas.openxmlformats.org/officeDocument/2006/relationships/oleObject" Target="../embeddings/oleObject96.bin"/><Relationship Id="rId5" Type="http://schemas.openxmlformats.org/officeDocument/2006/relationships/oleObject" Target="../embeddings/oleObject93.bin"/><Relationship Id="rId10" Type="http://schemas.openxmlformats.org/officeDocument/2006/relationships/image" Target="../media/image115.emf"/><Relationship Id="rId4" Type="http://schemas.openxmlformats.org/officeDocument/2006/relationships/image" Target="../media/image112.emf"/><Relationship Id="rId9" Type="http://schemas.openxmlformats.org/officeDocument/2006/relationships/oleObject" Target="../embeddings/oleObject95.bin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emf"/><Relationship Id="rId3" Type="http://schemas.openxmlformats.org/officeDocument/2006/relationships/oleObject" Target="../embeddings/oleObject97.bin"/><Relationship Id="rId7" Type="http://schemas.openxmlformats.org/officeDocument/2006/relationships/oleObject" Target="../embeddings/oleObject99.bin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8.emf"/><Relationship Id="rId5" Type="http://schemas.openxmlformats.org/officeDocument/2006/relationships/oleObject" Target="../embeddings/oleObject98.bin"/><Relationship Id="rId10" Type="http://schemas.openxmlformats.org/officeDocument/2006/relationships/image" Target="../media/image120.emf"/><Relationship Id="rId4" Type="http://schemas.openxmlformats.org/officeDocument/2006/relationships/image" Target="../media/image117.emf"/><Relationship Id="rId9" Type="http://schemas.openxmlformats.org/officeDocument/2006/relationships/oleObject" Target="../embeddings/oleObject100.bin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1.bin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0.wmf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2.bin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1.wmf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4.emf"/><Relationship Id="rId3" Type="http://schemas.openxmlformats.org/officeDocument/2006/relationships/oleObject" Target="../embeddings/oleObject103.bin"/><Relationship Id="rId7" Type="http://schemas.openxmlformats.org/officeDocument/2006/relationships/oleObject" Target="../embeddings/oleObject105.bin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3.emf"/><Relationship Id="rId5" Type="http://schemas.openxmlformats.org/officeDocument/2006/relationships/oleObject" Target="../embeddings/oleObject104.bin"/><Relationship Id="rId10" Type="http://schemas.openxmlformats.org/officeDocument/2006/relationships/image" Target="../media/image135.emf"/><Relationship Id="rId4" Type="http://schemas.openxmlformats.org/officeDocument/2006/relationships/image" Target="../media/image132.emf"/><Relationship Id="rId9" Type="http://schemas.openxmlformats.org/officeDocument/2006/relationships/oleObject" Target="../embeddings/oleObject106.bin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90.png"/><Relationship Id="rId4" Type="http://schemas.openxmlformats.org/officeDocument/2006/relationships/image" Target="../media/image1480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3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7.png"/><Relationship Id="rId7" Type="http://schemas.openxmlformats.org/officeDocument/2006/relationships/image" Target="../media/image15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0.png"/><Relationship Id="rId5" Type="http://schemas.openxmlformats.org/officeDocument/2006/relationships/image" Target="../media/image189.png"/><Relationship Id="rId4" Type="http://schemas.openxmlformats.org/officeDocument/2006/relationships/image" Target="../media/image188.png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7.png"/><Relationship Id="rId3" Type="http://schemas.openxmlformats.org/officeDocument/2006/relationships/image" Target="../media/image192.png"/><Relationship Id="rId7" Type="http://schemas.openxmlformats.org/officeDocument/2006/relationships/image" Target="../media/image19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5.png"/><Relationship Id="rId5" Type="http://schemas.openxmlformats.org/officeDocument/2006/relationships/image" Target="../media/image194.png"/><Relationship Id="rId4" Type="http://schemas.openxmlformats.org/officeDocument/2006/relationships/image" Target="../media/image193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5.png"/><Relationship Id="rId4" Type="http://schemas.openxmlformats.org/officeDocument/2006/relationships/image" Target="../media/image199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7.emf"/><Relationship Id="rId4" Type="http://schemas.openxmlformats.org/officeDocument/2006/relationships/oleObject" Target="../embeddings/oleObject107.bin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3A86C3-776F-F567-2FE3-59A25C9A8C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6E6AD0-A558-7643-F767-BC0502CB80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D5388D3-CAFA-2CFD-7D5E-2987941372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68200" cy="6858000"/>
          </a:xfrm>
          <a:prstGeom prst="rect">
            <a:avLst/>
          </a:prstGeom>
        </p:spPr>
      </p:pic>
      <p:sp>
        <p:nvSpPr>
          <p:cNvPr id="5" name="Ribbon: Curved and Tilted Up 4">
            <a:extLst>
              <a:ext uri="{FF2B5EF4-FFF2-40B4-BE49-F238E27FC236}">
                <a16:creationId xmlns:a16="http://schemas.microsoft.com/office/drawing/2014/main" id="{12952D1F-A70F-F985-E926-F0938345D15D}"/>
              </a:ext>
            </a:extLst>
          </p:cNvPr>
          <p:cNvSpPr/>
          <p:nvPr/>
        </p:nvSpPr>
        <p:spPr>
          <a:xfrm>
            <a:off x="271463" y="2178939"/>
            <a:ext cx="11649074" cy="2257425"/>
          </a:xfrm>
          <a:prstGeom prst="ellipseRibbon2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>
            <a:prstTxWarp prst="textChevronInverted">
              <a:avLst/>
            </a:prstTxWarp>
          </a:bodyPr>
          <a:lstStyle/>
          <a:p>
            <a:pPr algn="ctr"/>
            <a:r>
              <a:rPr lang="en-US" sz="6000" b="1" spc="50" dirty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92D05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GRAVITATION</a:t>
            </a:r>
            <a:r>
              <a:rPr lang="en-US" dirty="0">
                <a:ln>
                  <a:solidFill>
                    <a:schemeClr val="tx1"/>
                  </a:solidFill>
                </a:ln>
                <a:solidFill>
                  <a:srgbClr val="92D050"/>
                </a:solidFill>
              </a:rPr>
              <a:t> </a:t>
            </a:r>
            <a:endParaRPr lang="en-IN" dirty="0">
              <a:ln>
                <a:solidFill>
                  <a:schemeClr val="tx1"/>
                </a:solidFill>
              </a:ln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71409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05232-55FC-14F6-4E8F-625EA5615B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1A0E1D-B23E-B002-6635-649CEE24E3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B9F5C1-D20B-B59E-9AAD-ACC82ECF4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68200" cy="6858000"/>
          </a:xfrm>
          <a:prstGeom prst="rect">
            <a:avLst/>
          </a:prstGeom>
        </p:spPr>
      </p:pic>
      <p:sp>
        <p:nvSpPr>
          <p:cNvPr id="5" name="Rounded Rectangular Callout 16">
            <a:extLst>
              <a:ext uri="{FF2B5EF4-FFF2-40B4-BE49-F238E27FC236}">
                <a16:creationId xmlns:a16="http://schemas.microsoft.com/office/drawing/2014/main" id="{EB1BDCF7-3B11-D09B-235C-FFF4CE18433F}"/>
              </a:ext>
            </a:extLst>
          </p:cNvPr>
          <p:cNvSpPr/>
          <p:nvPr/>
        </p:nvSpPr>
        <p:spPr>
          <a:xfrm>
            <a:off x="914668" y="650722"/>
            <a:ext cx="4940699" cy="949477"/>
          </a:xfrm>
          <a:prstGeom prst="wedgeRoundRectCallout">
            <a:avLst>
              <a:gd name="adj1" fmla="val -20206"/>
              <a:gd name="adj2" fmla="val 52173"/>
              <a:gd name="adj3" fmla="val 16667"/>
            </a:avLst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What  is gravitational force?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0E1D1C8-FFCF-945A-A935-AB821413819A}"/>
              </a:ext>
            </a:extLst>
          </p:cNvPr>
          <p:cNvSpPr txBox="1"/>
          <p:nvPr/>
        </p:nvSpPr>
        <p:spPr>
          <a:xfrm>
            <a:off x="657994" y="1748674"/>
            <a:ext cx="1061960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en-US" sz="2800" b="1" dirty="0">
                <a:solidFill>
                  <a:schemeClr val="bg1"/>
                </a:solidFill>
                <a:cs typeface="Times New Roman" panose="02020603050405020304" pitchFamily="18" charset="0"/>
              </a:rPr>
              <a:t>It is a  force of attraction between any two bodies due to their mass.</a:t>
            </a:r>
          </a:p>
        </p:txBody>
      </p:sp>
      <p:pic>
        <p:nvPicPr>
          <p:cNvPr id="8" name="Picture 2" descr="G:\rball.gif">
            <a:extLst>
              <a:ext uri="{FF2B5EF4-FFF2-40B4-BE49-F238E27FC236}">
                <a16:creationId xmlns:a16="http://schemas.microsoft.com/office/drawing/2014/main" id="{94D70E56-3673-9724-5355-04AA444C4D9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9484" y="2722562"/>
            <a:ext cx="1632284" cy="2334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C:\Documents and Settings\Administrator\Desktop\1-howcanyousee.jpg">
            <a:extLst>
              <a:ext uri="{FF2B5EF4-FFF2-40B4-BE49-F238E27FC236}">
                <a16:creationId xmlns:a16="http://schemas.microsoft.com/office/drawing/2014/main" id="{6B415C16-8AA6-EBCC-AEB0-33B2BDA5097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979165" y="5191699"/>
            <a:ext cx="1852921" cy="1261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B822DC8-D883-06C0-84EA-5AB9272A2653}"/>
              </a:ext>
            </a:extLst>
          </p:cNvPr>
          <p:cNvSpPr txBox="1"/>
          <p:nvPr/>
        </p:nvSpPr>
        <p:spPr>
          <a:xfrm>
            <a:off x="4287252" y="3660736"/>
            <a:ext cx="2955490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cs typeface="Times New Roman" panose="02020603050405020304" pitchFamily="18" charset="0"/>
              </a:rPr>
              <a:t>Gravitational force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24CB8FB-5EEB-3FE7-898F-B2A1D000F1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2383804"/>
            <a:ext cx="4495800" cy="4362286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06FD6E8-B3FD-E657-8410-49F256E8F173}"/>
              </a:ext>
            </a:extLst>
          </p:cNvPr>
          <p:cNvSpPr/>
          <p:nvPr/>
        </p:nvSpPr>
        <p:spPr>
          <a:xfrm>
            <a:off x="2589597" y="2271894"/>
            <a:ext cx="8691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solidFill>
                  <a:srgbClr val="7030A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Body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9B269FD-0488-16D2-017E-277E0CD69384}"/>
              </a:ext>
            </a:extLst>
          </p:cNvPr>
          <p:cNvSpPr/>
          <p:nvPr/>
        </p:nvSpPr>
        <p:spPr>
          <a:xfrm>
            <a:off x="569893" y="5721893"/>
            <a:ext cx="108234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solidFill>
                  <a:srgbClr val="0000FF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Earth</a:t>
            </a:r>
          </a:p>
        </p:txBody>
      </p:sp>
    </p:spTree>
    <p:extLst>
      <p:ext uri="{BB962C8B-B14F-4D97-AF65-F5344CB8AC3E}">
        <p14:creationId xmlns:p14="http://schemas.microsoft.com/office/powerpoint/2010/main" val="1080082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/>
      <p:bldP spid="14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05232-55FC-14F6-4E8F-625EA5615B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1A0E1D-B23E-B002-6635-649CEE24E3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B9F5C1-D20B-B59E-9AAD-ACC82ECF4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7964"/>
            <a:ext cx="122682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405968D-BB2E-F533-8E6F-426C032F6A3A}"/>
              </a:ext>
            </a:extLst>
          </p:cNvPr>
          <p:cNvSpPr txBox="1"/>
          <p:nvPr/>
        </p:nvSpPr>
        <p:spPr>
          <a:xfrm>
            <a:off x="761999" y="418777"/>
            <a:ext cx="5315879" cy="5232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Universal Law of Gravitation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C3871D4-B79C-385D-A8E7-CF7BFBCCDC93}"/>
              </a:ext>
            </a:extLst>
          </p:cNvPr>
          <p:cNvSpPr txBox="1"/>
          <p:nvPr/>
        </p:nvSpPr>
        <p:spPr>
          <a:xfrm>
            <a:off x="667677" y="1158477"/>
            <a:ext cx="10820401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cs typeface="Times New Roman" pitchFamily="18" charset="0"/>
              </a:rPr>
              <a:t>Every particle of matter attracts every other particle of matter with a</a:t>
            </a:r>
          </a:p>
          <a:p>
            <a:r>
              <a:rPr lang="en-US" sz="2800" b="1" dirty="0">
                <a:solidFill>
                  <a:schemeClr val="bg1"/>
                </a:solidFill>
                <a:cs typeface="Times New Roman" pitchFamily="18" charset="0"/>
              </a:rPr>
              <a:t>force which is directly proportional to the product of their masses and inversely proportional to the square of the distance between them.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F65B4C1-5D3C-1517-9B14-8479A91F847E}"/>
              </a:ext>
            </a:extLst>
          </p:cNvPr>
          <p:cNvGrpSpPr/>
          <p:nvPr/>
        </p:nvGrpSpPr>
        <p:grpSpPr>
          <a:xfrm>
            <a:off x="7213490" y="3958937"/>
            <a:ext cx="2047628" cy="954106"/>
            <a:chOff x="2514600" y="3155950"/>
            <a:chExt cx="2047628" cy="954106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5BAFB740-91B9-E42E-A1F6-3549EEE89BC3}"/>
                </a:ext>
              </a:extLst>
            </p:cNvPr>
            <p:cNvSpPr/>
            <p:nvPr/>
          </p:nvSpPr>
          <p:spPr>
            <a:xfrm>
              <a:off x="2514600" y="3155950"/>
              <a:ext cx="2047628" cy="954106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2A774BB-0D75-DFD0-E3E0-C52B67C670F3}"/>
                </a:ext>
              </a:extLst>
            </p:cNvPr>
            <p:cNvSpPr txBox="1"/>
            <p:nvPr/>
          </p:nvSpPr>
          <p:spPr>
            <a:xfrm>
              <a:off x="2603500" y="3381405"/>
              <a:ext cx="766364" cy="461665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sz="2400" b="1" dirty="0">
                  <a:latin typeface="Times New Roman" pitchFamily="18" charset="0"/>
                  <a:cs typeface="Times New Roman" pitchFamily="18" charset="0"/>
                </a:rPr>
                <a:t>F  = 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2E66755-4A17-9D45-C2B2-FEEF4D12B672}"/>
                </a:ext>
              </a:extLst>
            </p:cNvPr>
            <p:cNvSpPr txBox="1"/>
            <p:nvPr/>
          </p:nvSpPr>
          <p:spPr>
            <a:xfrm>
              <a:off x="3377215" y="3155950"/>
              <a:ext cx="902811" cy="461665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sz="2400" b="1" dirty="0">
                  <a:latin typeface="Times New Roman" pitchFamily="18" charset="0"/>
                  <a:cs typeface="Times New Roman" pitchFamily="18" charset="0"/>
                </a:rPr>
                <a:t>m</a:t>
              </a:r>
              <a:r>
                <a:rPr lang="en-US" sz="2400" b="1" baseline="-25000" dirty="0">
                  <a:latin typeface="Times New Roman" pitchFamily="18" charset="0"/>
                  <a:cs typeface="Times New Roman" pitchFamily="18" charset="0"/>
                </a:rPr>
                <a:t>1</a:t>
              </a:r>
              <a:r>
                <a:rPr lang="en-US" sz="2400" b="1" dirty="0">
                  <a:latin typeface="Times New Roman" pitchFamily="18" charset="0"/>
                  <a:cs typeface="Times New Roman" pitchFamily="18" charset="0"/>
                </a:rPr>
                <a:t>m</a:t>
              </a:r>
              <a:r>
                <a:rPr lang="en-US" sz="2400" b="1" baseline="-25000" dirty="0">
                  <a:latin typeface="Times New Roman" pitchFamily="18" charset="0"/>
                  <a:cs typeface="Times New Roman" pitchFamily="18" charset="0"/>
                </a:rPr>
                <a:t>2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79B33F9C-E41A-C797-46C8-886F9135D2C7}"/>
                </a:ext>
              </a:extLst>
            </p:cNvPr>
            <p:cNvSpPr txBox="1"/>
            <p:nvPr/>
          </p:nvSpPr>
          <p:spPr>
            <a:xfrm>
              <a:off x="3548015" y="3536950"/>
              <a:ext cx="423514" cy="461665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sz="2400" b="1" dirty="0">
                  <a:latin typeface="Times New Roman" pitchFamily="18" charset="0"/>
                  <a:cs typeface="Times New Roman" pitchFamily="18" charset="0"/>
                </a:rPr>
                <a:t>r</a:t>
              </a:r>
              <a:r>
                <a:rPr lang="en-US" sz="2400" b="1" baseline="30000" dirty="0">
                  <a:latin typeface="Times New Roman" pitchFamily="18" charset="0"/>
                  <a:cs typeface="Times New Roman" pitchFamily="18" charset="0"/>
                </a:rPr>
                <a:t>2</a:t>
              </a:r>
            </a:p>
          </p:txBody>
        </p: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17EB4445-F647-3AC7-8C60-392978ED8B8D}"/>
                </a:ext>
              </a:extLst>
            </p:cNvPr>
            <p:cNvCxnSpPr/>
            <p:nvPr/>
          </p:nvCxnSpPr>
          <p:spPr>
            <a:xfrm rot="10800000">
              <a:off x="3488975" y="3581460"/>
              <a:ext cx="54864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</p:cxn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ADC0F3DE-DCB9-30C7-3A03-1F507DEEEB98}"/>
                </a:ext>
              </a:extLst>
            </p:cNvPr>
            <p:cNvSpPr txBox="1"/>
            <p:nvPr/>
          </p:nvSpPr>
          <p:spPr>
            <a:xfrm>
              <a:off x="3142336" y="3381405"/>
              <a:ext cx="487634" cy="461665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sz="2400" b="1" dirty="0">
                  <a:latin typeface="Times New Roman" pitchFamily="18" charset="0"/>
                  <a:cs typeface="Times New Roman" pitchFamily="18" charset="0"/>
                </a:rPr>
                <a:t>G</a:t>
              </a:r>
              <a:r>
                <a:rPr lang="en-US" sz="2000" b="1" dirty="0">
                  <a:latin typeface="Times New Roman" pitchFamily="18" charset="0"/>
                  <a:cs typeface="Times New Roman" pitchFamily="18" charset="0"/>
                </a:rPr>
                <a:t>.</a:t>
              </a:r>
            </a:p>
          </p:txBody>
        </p:sp>
      </p:grpSp>
      <p:graphicFrame>
        <p:nvGraphicFramePr>
          <p:cNvPr id="37" name="Object 36">
            <a:extLst>
              <a:ext uri="{FF2B5EF4-FFF2-40B4-BE49-F238E27FC236}">
                <a16:creationId xmlns:a16="http://schemas.microsoft.com/office/drawing/2014/main" id="{1833353A-47F2-4D58-F3E7-696985C0DED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7947352"/>
              </p:ext>
            </p:extLst>
          </p:nvPr>
        </p:nvGraphicFramePr>
        <p:xfrm>
          <a:off x="685384" y="3393837"/>
          <a:ext cx="1777029" cy="29345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624291" imgH="1029743" progId="Equation.DSMT4">
                  <p:embed/>
                </p:oleObj>
              </mc:Choice>
              <mc:Fallback>
                <p:oleObj name="Equation" r:id="rId3" imgW="624291" imgH="1029743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85384" y="3393837"/>
                        <a:ext cx="1777029" cy="29345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" name="TextBox 38">
            <a:extLst>
              <a:ext uri="{FF2B5EF4-FFF2-40B4-BE49-F238E27FC236}">
                <a16:creationId xmlns:a16="http://schemas.microsoft.com/office/drawing/2014/main" id="{CB667EBC-84DD-644A-AC7E-ACD0ACB5BD61}"/>
              </a:ext>
            </a:extLst>
          </p:cNvPr>
          <p:cNvSpPr txBox="1"/>
          <p:nvPr/>
        </p:nvSpPr>
        <p:spPr>
          <a:xfrm>
            <a:off x="2671759" y="4971247"/>
            <a:ext cx="864669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800" b="1" dirty="0">
                <a:solidFill>
                  <a:schemeClr val="bg1"/>
                </a:solidFill>
                <a:cs typeface="Times New Roman" pitchFamily="18" charset="0"/>
              </a:rPr>
              <a:t>G is the constant of proportionality known as universal gravitational constant.</a:t>
            </a:r>
            <a:endParaRPr lang="en-US" sz="2800" b="1" baseline="30000" dirty="0">
              <a:solidFill>
                <a:schemeClr val="bg1"/>
              </a:solidFill>
              <a:cs typeface="Times New Roman" pitchFamily="18" charset="0"/>
            </a:endParaRPr>
          </a:p>
        </p:txBody>
      </p:sp>
      <p:graphicFrame>
        <p:nvGraphicFramePr>
          <p:cNvPr id="40" name="Object 39">
            <a:extLst>
              <a:ext uri="{FF2B5EF4-FFF2-40B4-BE49-F238E27FC236}">
                <a16:creationId xmlns:a16="http://schemas.microsoft.com/office/drawing/2014/main" id="{28407D98-55ED-417C-E550-BE992E20140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6712439"/>
              </p:ext>
            </p:extLst>
          </p:nvPr>
        </p:nvGraphicFramePr>
        <p:xfrm>
          <a:off x="6932629" y="2439604"/>
          <a:ext cx="3592028" cy="11865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407517" imgH="465695" progId="Equation.DSMT4">
                  <p:embed/>
                </p:oleObj>
              </mc:Choice>
              <mc:Fallback>
                <p:oleObj name="Equation" r:id="rId5" imgW="1407517" imgH="465695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932629" y="2439604"/>
                        <a:ext cx="3592028" cy="118654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" name="TextBox 75">
            <a:extLst>
              <a:ext uri="{FF2B5EF4-FFF2-40B4-BE49-F238E27FC236}">
                <a16:creationId xmlns:a16="http://schemas.microsoft.com/office/drawing/2014/main" id="{0F3C4A56-BAD9-4B71-B86F-8690FE6E8653}"/>
              </a:ext>
            </a:extLst>
          </p:cNvPr>
          <p:cNvSpPr txBox="1"/>
          <p:nvPr/>
        </p:nvSpPr>
        <p:spPr>
          <a:xfrm>
            <a:off x="5803243" y="2932172"/>
            <a:ext cx="571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endParaRPr lang="en-US" sz="2400" b="1" baseline="-250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37B5824C-A5A2-6E98-A914-64B0F64E6E5E}"/>
              </a:ext>
            </a:extLst>
          </p:cNvPr>
          <p:cNvCxnSpPr>
            <a:cxnSpLocks/>
          </p:cNvCxnSpPr>
          <p:nvPr/>
        </p:nvCxnSpPr>
        <p:spPr>
          <a:xfrm flipH="1">
            <a:off x="4779474" y="3566518"/>
            <a:ext cx="985738" cy="0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7">
            <a:extLst>
              <a:ext uri="{FF2B5EF4-FFF2-40B4-BE49-F238E27FC236}">
                <a16:creationId xmlns:a16="http://schemas.microsoft.com/office/drawing/2014/main" id="{D717E440-1710-7152-05B5-CC5DE22BB2AA}"/>
              </a:ext>
            </a:extLst>
          </p:cNvPr>
          <p:cNvSpPr txBox="1"/>
          <p:nvPr/>
        </p:nvSpPr>
        <p:spPr>
          <a:xfrm>
            <a:off x="5422226" y="3566998"/>
            <a:ext cx="7620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800" b="1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ED6AED84-EFF4-5A8F-0239-F175EB71633D}"/>
              </a:ext>
            </a:extLst>
          </p:cNvPr>
          <p:cNvSpPr txBox="1"/>
          <p:nvPr/>
        </p:nvSpPr>
        <p:spPr>
          <a:xfrm>
            <a:off x="2772339" y="3464445"/>
            <a:ext cx="762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800" b="1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 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8FF2C345-C0B6-A40D-04A6-3E18203C3106}"/>
              </a:ext>
            </a:extLst>
          </p:cNvPr>
          <p:cNvSpPr txBox="1"/>
          <p:nvPr/>
        </p:nvSpPr>
        <p:spPr>
          <a:xfrm>
            <a:off x="3472799" y="3658594"/>
            <a:ext cx="526105" cy="400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endParaRPr lang="en-US" sz="2000" b="1" baseline="-250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26633134-5C21-AF20-EC17-205281A662F9}"/>
              </a:ext>
            </a:extLst>
          </p:cNvPr>
          <p:cNvSpPr txBox="1"/>
          <p:nvPr/>
        </p:nvSpPr>
        <p:spPr>
          <a:xfrm>
            <a:off x="5009290" y="3710170"/>
            <a:ext cx="526105" cy="415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endParaRPr lang="en-US" sz="2000" b="1" baseline="-250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F3639EF4-E71B-4A7C-430E-B7CC91DEF3CE}"/>
              </a:ext>
            </a:extLst>
          </p:cNvPr>
          <p:cNvCxnSpPr/>
          <p:nvPr/>
        </p:nvCxnSpPr>
        <p:spPr>
          <a:xfrm flipH="1">
            <a:off x="3281359" y="2884991"/>
            <a:ext cx="914400" cy="0"/>
          </a:xfrm>
          <a:prstGeom prst="straightConnector1">
            <a:avLst/>
          </a:prstGeom>
          <a:ln w="28575">
            <a:solidFill>
              <a:schemeClr val="accent6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Box 82">
            <a:extLst>
              <a:ext uri="{FF2B5EF4-FFF2-40B4-BE49-F238E27FC236}">
                <a16:creationId xmlns:a16="http://schemas.microsoft.com/office/drawing/2014/main" id="{87C6B9A4-DDA9-E0FF-9923-FB4B551A1750}"/>
              </a:ext>
            </a:extLst>
          </p:cNvPr>
          <p:cNvSpPr txBox="1"/>
          <p:nvPr/>
        </p:nvSpPr>
        <p:spPr>
          <a:xfrm>
            <a:off x="4243885" y="2605417"/>
            <a:ext cx="4090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endParaRPr lang="en-US" sz="2800" b="1" baseline="3000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92BA709B-60DA-DA5C-B6C6-E394F6D1702F}"/>
              </a:ext>
            </a:extLst>
          </p:cNvPr>
          <p:cNvCxnSpPr/>
          <p:nvPr/>
        </p:nvCxnSpPr>
        <p:spPr>
          <a:xfrm>
            <a:off x="4652959" y="2938214"/>
            <a:ext cx="989965" cy="0"/>
          </a:xfrm>
          <a:prstGeom prst="straightConnector1">
            <a:avLst/>
          </a:prstGeom>
          <a:ln w="28575">
            <a:solidFill>
              <a:schemeClr val="accent6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84">
            <a:extLst>
              <a:ext uri="{FF2B5EF4-FFF2-40B4-BE49-F238E27FC236}">
                <a16:creationId xmlns:a16="http://schemas.microsoft.com/office/drawing/2014/main" id="{01D576D0-3F0F-ED5A-96F1-4579DAD59F95}"/>
              </a:ext>
            </a:extLst>
          </p:cNvPr>
          <p:cNvSpPr txBox="1"/>
          <p:nvPr/>
        </p:nvSpPr>
        <p:spPr>
          <a:xfrm>
            <a:off x="2671759" y="3025967"/>
            <a:ext cx="62965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18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1800" b="1" baseline="-250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128A580D-9C7A-E646-D153-7CF82C37E171}"/>
              </a:ext>
            </a:extLst>
          </p:cNvPr>
          <p:cNvCxnSpPr>
            <a:cxnSpLocks/>
          </p:cNvCxnSpPr>
          <p:nvPr/>
        </p:nvCxnSpPr>
        <p:spPr>
          <a:xfrm>
            <a:off x="3260015" y="3509758"/>
            <a:ext cx="870849" cy="0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Box 88">
            <a:extLst>
              <a:ext uri="{FF2B5EF4-FFF2-40B4-BE49-F238E27FC236}">
                <a16:creationId xmlns:a16="http://schemas.microsoft.com/office/drawing/2014/main" id="{D4D95A84-8B0F-B98F-5215-D948CE9007AD}"/>
              </a:ext>
            </a:extLst>
          </p:cNvPr>
          <p:cNvSpPr txBox="1"/>
          <p:nvPr/>
        </p:nvSpPr>
        <p:spPr>
          <a:xfrm>
            <a:off x="4316268" y="3335428"/>
            <a:ext cx="4090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endParaRPr lang="en-US" sz="2800" b="1" baseline="3000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C16E7580-2709-6D37-0D6F-D01289D23679}"/>
              </a:ext>
            </a:extLst>
          </p:cNvPr>
          <p:cNvSpPr/>
          <p:nvPr/>
        </p:nvSpPr>
        <p:spPr>
          <a:xfrm>
            <a:off x="3108987" y="3208367"/>
            <a:ext cx="258760" cy="242177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570C1D26-CC84-47B3-D712-F02BF79D399D}"/>
              </a:ext>
            </a:extLst>
          </p:cNvPr>
          <p:cNvSpPr/>
          <p:nvPr/>
        </p:nvSpPr>
        <p:spPr>
          <a:xfrm>
            <a:off x="5589161" y="3119639"/>
            <a:ext cx="258760" cy="242177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2651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6" grpId="0"/>
      <p:bldP spid="78" grpId="0"/>
      <p:bldP spid="79" grpId="0"/>
      <p:bldP spid="80" grpId="0"/>
      <p:bldP spid="81" grpId="0"/>
      <p:bldP spid="83" grpId="0"/>
      <p:bldP spid="89" grpId="0"/>
      <p:bldP spid="91" grpId="0" animBg="1"/>
      <p:bldP spid="9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05232-55FC-14F6-4E8F-625EA5615B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1A0E1D-B23E-B002-6635-649CEE24E3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B9F5C1-D20B-B59E-9AAD-ACC82ECF4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682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AD52E42-A2F0-D727-DF9A-CB85FC9E15ED}"/>
              </a:ext>
            </a:extLst>
          </p:cNvPr>
          <p:cNvSpPr txBox="1"/>
          <p:nvPr/>
        </p:nvSpPr>
        <p:spPr>
          <a:xfrm>
            <a:off x="519850" y="599143"/>
            <a:ext cx="6753772" cy="523220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Universal Gravitational Constant (G)</a:t>
            </a:r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B4682ADD-D3C6-D106-B48F-B88B57AF6C3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6790694"/>
              </p:ext>
            </p:extLst>
          </p:nvPr>
        </p:nvGraphicFramePr>
        <p:xfrm>
          <a:off x="799178" y="1405230"/>
          <a:ext cx="8729833" cy="12735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525732" imgH="514698" progId="Equation.DSMT4">
                  <p:embed/>
                </p:oleObj>
              </mc:Choice>
              <mc:Fallback>
                <p:oleObj name="Equation" r:id="rId3" imgW="3525732" imgH="514698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99178" y="1405230"/>
                        <a:ext cx="8729833" cy="12735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ound Diagonal Corner Rectangle 67">
            <a:extLst>
              <a:ext uri="{FF2B5EF4-FFF2-40B4-BE49-F238E27FC236}">
                <a16:creationId xmlns:a16="http://schemas.microsoft.com/office/drawing/2014/main" id="{4F2EAC50-0D2A-D18A-B640-A98DE8D9CB52}"/>
              </a:ext>
            </a:extLst>
          </p:cNvPr>
          <p:cNvSpPr/>
          <p:nvPr/>
        </p:nvSpPr>
        <p:spPr>
          <a:xfrm>
            <a:off x="764155" y="3034087"/>
            <a:ext cx="3872013" cy="1817761"/>
          </a:xfrm>
          <a:prstGeom prst="round2DiagRect">
            <a:avLst/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67700D2-0214-0A66-651B-2D72217BB86B}"/>
              </a:ext>
            </a:extLst>
          </p:cNvPr>
          <p:cNvSpPr/>
          <p:nvPr/>
        </p:nvSpPr>
        <p:spPr>
          <a:xfrm>
            <a:off x="5905036" y="3085639"/>
            <a:ext cx="5767114" cy="139754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9B9156D-F448-CC10-A911-2459D9107B47}"/>
              </a:ext>
            </a:extLst>
          </p:cNvPr>
          <p:cNvGrpSpPr/>
          <p:nvPr/>
        </p:nvGrpSpPr>
        <p:grpSpPr>
          <a:xfrm>
            <a:off x="2575783" y="5105625"/>
            <a:ext cx="8220553" cy="1489977"/>
            <a:chOff x="5222464" y="3638550"/>
            <a:chExt cx="5487716" cy="1154490"/>
          </a:xfrm>
        </p:grpSpPr>
        <p:sp>
          <p:nvSpPr>
            <p:cNvPr id="10" name="Rounded Rectangle 90">
              <a:extLst>
                <a:ext uri="{FF2B5EF4-FFF2-40B4-BE49-F238E27FC236}">
                  <a16:creationId xmlns:a16="http://schemas.microsoft.com/office/drawing/2014/main" id="{5C1ECD24-7873-7839-1016-651526DAD111}"/>
                </a:ext>
              </a:extLst>
            </p:cNvPr>
            <p:cNvSpPr/>
            <p:nvPr/>
          </p:nvSpPr>
          <p:spPr>
            <a:xfrm>
              <a:off x="5222464" y="3638550"/>
              <a:ext cx="4988336" cy="1154490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D5E81D6-52A6-FC9C-9EA4-D263D32107A3}"/>
                </a:ext>
              </a:extLst>
            </p:cNvPr>
            <p:cNvSpPr txBox="1"/>
            <p:nvPr/>
          </p:nvSpPr>
          <p:spPr>
            <a:xfrm>
              <a:off x="5222464" y="3638550"/>
              <a:ext cx="5487716" cy="1152029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2800" b="1" dirty="0">
                  <a:cs typeface="Times New Roman" pitchFamily="18" charset="0"/>
                </a:rPr>
                <a:t>Universal gravitational constant is numerically </a:t>
              </a:r>
            </a:p>
            <a:p>
              <a:r>
                <a:rPr lang="en-US" sz="2800" b="1" dirty="0">
                  <a:cs typeface="Times New Roman" pitchFamily="18" charset="0"/>
                </a:rPr>
                <a:t>equal to the force of attraction between two </a:t>
              </a:r>
            </a:p>
            <a:p>
              <a:r>
                <a:rPr lang="en-US" sz="2800" b="1" dirty="0">
                  <a:cs typeface="Times New Roman" pitchFamily="18" charset="0"/>
                </a:rPr>
                <a:t>unit masses placed at unit distance apart. </a:t>
              </a:r>
              <a:endParaRPr lang="en-US" sz="2800" b="1" baseline="-25000" dirty="0">
                <a:cs typeface="Times New Roman" pitchFamily="18" charset="0"/>
              </a:endParaRPr>
            </a:p>
          </p:txBody>
        </p:sp>
      </p:grpSp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FB8A43B6-5123-2569-738E-37E4266B9D6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4337425"/>
              </p:ext>
            </p:extLst>
          </p:nvPr>
        </p:nvGraphicFramePr>
        <p:xfrm>
          <a:off x="860679" y="3367480"/>
          <a:ext cx="3678964" cy="12385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272873" imgH="428857" progId="Equation.DSMT4">
                  <p:embed/>
                </p:oleObj>
              </mc:Choice>
              <mc:Fallback>
                <p:oleObj name="Equation" r:id="rId5" imgW="1272873" imgH="428857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60679" y="3367480"/>
                        <a:ext cx="3678964" cy="123855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6A2434B2-F94B-D019-1DE9-3CD610E72F1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8754818"/>
              </p:ext>
            </p:extLst>
          </p:nvPr>
        </p:nvGraphicFramePr>
        <p:xfrm>
          <a:off x="5945410" y="3304980"/>
          <a:ext cx="5726740" cy="1072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2485016" imgH="465695" progId="Equation.DSMT4">
                  <p:embed/>
                </p:oleObj>
              </mc:Choice>
              <mc:Fallback>
                <p:oleObj name="Equation" r:id="rId7" imgW="2485016" imgH="465695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945410" y="3304980"/>
                        <a:ext cx="5726740" cy="10721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12795114-1D29-BCC5-14EC-6DDD5E5FF2E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107212"/>
              </p:ext>
            </p:extLst>
          </p:nvPr>
        </p:nvGraphicFramePr>
        <p:xfrm>
          <a:off x="8798604" y="2183807"/>
          <a:ext cx="2751712" cy="7299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832156" imgH="220684" progId="Equation.DSMT4">
                  <p:embed/>
                </p:oleObj>
              </mc:Choice>
              <mc:Fallback>
                <p:oleObj name="Equation" r:id="rId9" imgW="832156" imgH="220684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798604" y="2183807"/>
                        <a:ext cx="2751712" cy="7299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53689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05232-55FC-14F6-4E8F-625EA5615B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1A0E1D-B23E-B002-6635-649CEE24E3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B9F5C1-D20B-B59E-9AAD-ACC82ECF4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68200" cy="6858000"/>
          </a:xfrm>
          <a:prstGeom prst="rect">
            <a:avLst/>
          </a:prstGeom>
        </p:spPr>
      </p:pic>
      <p:sp>
        <p:nvSpPr>
          <p:cNvPr id="5" name="Pentagon 1">
            <a:extLst>
              <a:ext uri="{FF2B5EF4-FFF2-40B4-BE49-F238E27FC236}">
                <a16:creationId xmlns:a16="http://schemas.microsoft.com/office/drawing/2014/main" id="{75EFA1C4-79DF-F8AA-31C9-74713BF6A1BD}"/>
              </a:ext>
            </a:extLst>
          </p:cNvPr>
          <p:cNvSpPr/>
          <p:nvPr/>
        </p:nvSpPr>
        <p:spPr>
          <a:xfrm>
            <a:off x="609599" y="715240"/>
            <a:ext cx="8967537" cy="884960"/>
          </a:xfrm>
          <a:prstGeom prst="round2Diag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Vector form of Newton’s law of gravitation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381313B-30CD-931A-7B63-98ADAB31DB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2198" y="1842639"/>
            <a:ext cx="8086834" cy="1547479"/>
          </a:xfrm>
          <a:prstGeom prst="rect">
            <a:avLst/>
          </a:prstGeom>
        </p:spPr>
      </p:pic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FB51B074-090E-134E-5E6B-4BE6995D43B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6273566"/>
              </p:ext>
            </p:extLst>
          </p:nvPr>
        </p:nvGraphicFramePr>
        <p:xfrm>
          <a:off x="778485" y="3412349"/>
          <a:ext cx="5273240" cy="10428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983224" imgH="392018" progId="Equation.DSMT4">
                  <p:embed/>
                </p:oleObj>
              </mc:Choice>
              <mc:Fallback>
                <p:oleObj name="Equation" r:id="rId4" imgW="1983224" imgH="392018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78485" y="3412349"/>
                        <a:ext cx="5273240" cy="10428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F5327E15-0DF0-DC49-E482-B437CF75967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0637544"/>
              </p:ext>
            </p:extLst>
          </p:nvPr>
        </p:nvGraphicFramePr>
        <p:xfrm>
          <a:off x="732742" y="4357562"/>
          <a:ext cx="5176135" cy="10428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946440" imgH="392018" progId="Equation.DSMT4">
                  <p:embed/>
                </p:oleObj>
              </mc:Choice>
              <mc:Fallback>
                <p:oleObj name="Equation" r:id="rId6" imgW="1946440" imgH="392018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32742" y="4357562"/>
                        <a:ext cx="5176135" cy="10428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7BD651D7-6E34-4D4A-AB38-1673FC73B86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10135623"/>
              </p:ext>
            </p:extLst>
          </p:nvPr>
        </p:nvGraphicFramePr>
        <p:xfrm>
          <a:off x="6073775" y="4324350"/>
          <a:ext cx="3570288" cy="2009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901440" imgH="507960" progId="Equation.DSMT4">
                  <p:embed/>
                </p:oleObj>
              </mc:Choice>
              <mc:Fallback>
                <p:oleObj name="Equation" r:id="rId8" imgW="901440" imgH="5079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073775" y="4324350"/>
                        <a:ext cx="3570288" cy="2009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41045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05232-55FC-14F6-4E8F-625EA5615B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1A0E1D-B23E-B002-6635-649CEE24E3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B9F5C1-D20B-B59E-9AAD-ACC82ECF4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682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B23084B-C43F-E645-E2EE-008CE2E22B8C}"/>
              </a:ext>
            </a:extLst>
          </p:cNvPr>
          <p:cNvSpPr txBox="1"/>
          <p:nvPr/>
        </p:nvSpPr>
        <p:spPr>
          <a:xfrm>
            <a:off x="420383" y="305294"/>
            <a:ext cx="10631906" cy="25898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rtl="0">
              <a:lnSpc>
                <a:spcPct val="150000"/>
              </a:lnSpc>
            </a:pPr>
            <a:r>
              <a:rPr lang="en-GB" sz="2800" dirty="0">
                <a:solidFill>
                  <a:schemeClr val="bg1"/>
                </a:solidFill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1</a:t>
            </a:r>
            <a:r>
              <a:rPr lang="en-GB" sz="28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.	If the distance between two masses is doubled, the 	gravitational attraction between them</a:t>
            </a:r>
          </a:p>
          <a:p>
            <a:pPr marL="246380" algn="just">
              <a:lnSpc>
                <a:spcPct val="150000"/>
              </a:lnSpc>
            </a:pPr>
            <a:r>
              <a:rPr lang="en-GB" sz="28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	1. Is doubled			2. Becomes four times</a:t>
            </a:r>
            <a:endParaRPr lang="en-IN" sz="2800" dirty="0">
              <a:solidFill>
                <a:schemeClr val="bg1"/>
              </a:solidFill>
              <a:effectLst/>
              <a:latin typeface="Tahoma" panose="020B060403050404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46380" algn="just">
              <a:lnSpc>
                <a:spcPct val="150000"/>
              </a:lnSpc>
              <a:spcAft>
                <a:spcPts val="800"/>
              </a:spcAft>
            </a:pPr>
            <a:r>
              <a:rPr lang="en-GB" sz="28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	3. Is reduced to half		4. Is reduced to a quarter</a:t>
            </a:r>
            <a:endParaRPr lang="en-IN" sz="2800" dirty="0">
              <a:solidFill>
                <a:schemeClr val="bg1"/>
              </a:solidFill>
              <a:effectLst/>
              <a:latin typeface="Tahoma" panose="020B060403050404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172B69-E380-0869-5AF8-355588D220D4}"/>
              </a:ext>
            </a:extLst>
          </p:cNvPr>
          <p:cNvSpPr txBox="1"/>
          <p:nvPr/>
        </p:nvSpPr>
        <p:spPr>
          <a:xfrm>
            <a:off x="500815" y="3469095"/>
            <a:ext cx="11018920" cy="24949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rtl="0">
              <a:lnSpc>
                <a:spcPct val="107000"/>
              </a:lnSpc>
            </a:pPr>
            <a:r>
              <a:rPr lang="en-GB" sz="2800" dirty="0">
                <a:solidFill>
                  <a:schemeClr val="bg1"/>
                </a:solidFill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2</a:t>
            </a:r>
            <a:r>
              <a:rPr lang="en-GB" sz="28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.	The gravitational force between two stones of mass 1kg each 	separated by a distance of 1 metre in vacuum is</a:t>
            </a:r>
          </a:p>
          <a:p>
            <a:pPr lvl="0" algn="just" rtl="0">
              <a:lnSpc>
                <a:spcPct val="107000"/>
              </a:lnSpc>
            </a:pPr>
            <a:endParaRPr lang="en-IN" sz="2800" dirty="0">
              <a:solidFill>
                <a:schemeClr val="bg1"/>
              </a:solidFill>
              <a:effectLst/>
              <a:latin typeface="Tahoma" panose="020B060403050404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46380" algn="just">
              <a:lnSpc>
                <a:spcPct val="107000"/>
              </a:lnSpc>
            </a:pPr>
            <a:r>
              <a:rPr lang="en-GB" sz="28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	1. Zero				2. 6.675x10</a:t>
            </a:r>
            <a:r>
              <a:rPr lang="en-GB" sz="2800" baseline="300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-5</a:t>
            </a:r>
            <a:r>
              <a:rPr lang="en-GB" sz="28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 N</a:t>
            </a:r>
            <a:endParaRPr lang="en-IN" sz="2800" dirty="0">
              <a:solidFill>
                <a:schemeClr val="bg1"/>
              </a:solidFill>
              <a:effectLst/>
              <a:latin typeface="Tahoma" panose="020B060403050404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46380" algn="just">
              <a:lnSpc>
                <a:spcPct val="150000"/>
              </a:lnSpc>
              <a:spcAft>
                <a:spcPts val="800"/>
              </a:spcAft>
            </a:pPr>
            <a:r>
              <a:rPr lang="en-GB" sz="28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	3. 6.675x10</a:t>
            </a:r>
            <a:r>
              <a:rPr lang="en-GB" sz="2800" baseline="300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-11</a:t>
            </a:r>
            <a:r>
              <a:rPr lang="en-GB" sz="28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 N			4. 6.675x10</a:t>
            </a:r>
            <a:r>
              <a:rPr lang="en-GB" sz="2800" baseline="300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-8</a:t>
            </a:r>
            <a:r>
              <a:rPr lang="en-GB" sz="28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 N </a:t>
            </a:r>
            <a:endParaRPr lang="en-IN" sz="2800" dirty="0">
              <a:solidFill>
                <a:schemeClr val="bg1"/>
              </a:solidFill>
              <a:effectLst/>
              <a:latin typeface="Tahoma" panose="020B060403050404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86025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05232-55FC-14F6-4E8F-625EA5615B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1A0E1D-B23E-B002-6635-649CEE24E3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B9F5C1-D20B-B59E-9AAD-ACC82ECF4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682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C4C87E4-AE31-88D9-FC65-CDE136447C50}"/>
              </a:ext>
            </a:extLst>
          </p:cNvPr>
          <p:cNvSpPr txBox="1"/>
          <p:nvPr/>
        </p:nvSpPr>
        <p:spPr>
          <a:xfrm>
            <a:off x="499812" y="322847"/>
            <a:ext cx="10506576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Low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GB" altLang="en-US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3.	The gravitational force between two-point masses m1 and 	m2 at separation r is given by  		The constant K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	1.	Depends on system of units only</a:t>
            </a:r>
            <a:endParaRPr kumimoji="0" lang="en-GB" altLang="en-US" sz="2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	2.	Depends on medium between masses only</a:t>
            </a:r>
            <a:endParaRPr kumimoji="0" lang="en-GB" altLang="en-US" sz="2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	3.	Depends on both (1) and (2)</a:t>
            </a:r>
            <a:endParaRPr kumimoji="0" lang="en-GB" altLang="en-US" sz="2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	4.	Is independent of both (1) and (2)</a:t>
            </a:r>
            <a:endParaRPr kumimoji="0" lang="en-GB" altLang="en-US" sz="2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3CD972E3-D00A-96B4-261F-645BCFD44F5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6880122"/>
              </p:ext>
            </p:extLst>
          </p:nvPr>
        </p:nvGraphicFramePr>
        <p:xfrm>
          <a:off x="6453068" y="1030288"/>
          <a:ext cx="1328857" cy="7382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771080" imgH="428857" progId="Equation.DSMT4">
                  <p:embed/>
                </p:oleObj>
              </mc:Choice>
              <mc:Fallback>
                <p:oleObj name="Equation" r:id="rId3" imgW="771080" imgH="428857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453068" y="1030288"/>
                        <a:ext cx="1328857" cy="73825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42560E4E-5E15-61BD-219C-A7FF6397C1AF}"/>
              </a:ext>
            </a:extLst>
          </p:cNvPr>
          <p:cNvSpPr txBox="1"/>
          <p:nvPr/>
        </p:nvSpPr>
        <p:spPr>
          <a:xfrm>
            <a:off x="499812" y="3754237"/>
            <a:ext cx="1057576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lvl="0" indent="-514350" algn="just" rtl="0">
              <a:buAutoNum type="arabicPeriod" startAt="4"/>
            </a:pPr>
            <a:r>
              <a:rPr lang="en-GB" sz="28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Two identical solid copper spheres of radius R placed in 	contact with each other.  The gravitational attraction 	between them is proportional to</a:t>
            </a:r>
          </a:p>
          <a:p>
            <a:pPr marL="514350" lvl="0" indent="-514350" algn="just" rtl="0">
              <a:buAutoNum type="arabicPeriod" startAt="4"/>
            </a:pPr>
            <a:endParaRPr lang="en-GB" sz="2800" dirty="0">
              <a:solidFill>
                <a:schemeClr val="bg1"/>
              </a:solidFill>
              <a:effectLst/>
              <a:latin typeface="Tahoma" panose="020B0604030504040204" pitchFamily="34" charset="0"/>
              <a:ea typeface="Calibri" panose="020F0502020204030204" pitchFamily="34" charset="0"/>
              <a:cs typeface="Tahoma" panose="020B0604030504040204" pitchFamily="34" charset="0"/>
            </a:endParaRPr>
          </a:p>
          <a:p>
            <a:pPr marL="246380" algn="just">
              <a:spcAft>
                <a:spcPts val="800"/>
              </a:spcAft>
            </a:pPr>
            <a:r>
              <a:rPr lang="en-GB" sz="28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	1. R</a:t>
            </a:r>
            <a:r>
              <a:rPr lang="en-GB" sz="2800" baseline="300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2</a:t>
            </a:r>
            <a:r>
              <a:rPr lang="en-GB" sz="28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	  	    2. R</a:t>
            </a:r>
            <a:r>
              <a:rPr lang="en-GB" sz="2800" baseline="300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-2</a:t>
            </a:r>
            <a:r>
              <a:rPr lang="en-GB" sz="28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		3. R</a:t>
            </a:r>
            <a:r>
              <a:rPr lang="en-GB" sz="2800" baseline="300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4</a:t>
            </a:r>
            <a:r>
              <a:rPr lang="en-GB" sz="28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			4. R</a:t>
            </a:r>
            <a:r>
              <a:rPr lang="en-GB" sz="2800" baseline="300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-4</a:t>
            </a:r>
            <a:endParaRPr lang="en-IN" sz="2800" dirty="0">
              <a:solidFill>
                <a:schemeClr val="bg1"/>
              </a:solidFill>
              <a:effectLst/>
              <a:latin typeface="Tahoma" panose="020B060403050404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29194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05232-55FC-14F6-4E8F-625EA5615B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1A0E1D-B23E-B002-6635-649CEE24E3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B9F5C1-D20B-B59E-9AAD-ACC82ECF4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682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23A0416-AF15-0B34-2CBF-18B1680D175E}"/>
              </a:ext>
            </a:extLst>
          </p:cNvPr>
          <p:cNvSpPr txBox="1"/>
          <p:nvPr/>
        </p:nvSpPr>
        <p:spPr>
          <a:xfrm>
            <a:off x="587255" y="666750"/>
            <a:ext cx="3423271" cy="500137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lIns="68580" tIns="34290" rIns="68580" bIns="34290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Shell Theorems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02FE32F-7921-3E7D-5A5D-0C839827E586}"/>
              </a:ext>
            </a:extLst>
          </p:cNvPr>
          <p:cNvSpPr txBox="1"/>
          <p:nvPr/>
        </p:nvSpPr>
        <p:spPr>
          <a:xfrm>
            <a:off x="587254" y="1382211"/>
            <a:ext cx="1099514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Wingdings" pitchFamily="2" charset="2"/>
              <a:buChar char="Ø"/>
            </a:pPr>
            <a:r>
              <a:rPr lang="en-US" sz="2800" b="1" dirty="0">
                <a:solidFill>
                  <a:schemeClr val="bg1"/>
                </a:solidFill>
                <a:cs typeface="Times New Roman" panose="02020603050405020304" pitchFamily="18" charset="0"/>
              </a:rPr>
              <a:t>For certain extended objects like spherical shells, shell theorems make calculation of gravitational force very simple.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F42B9A6-5A49-CAD1-4716-0C27F421B81E}"/>
              </a:ext>
            </a:extLst>
          </p:cNvPr>
          <p:cNvSpPr txBox="1"/>
          <p:nvPr/>
        </p:nvSpPr>
        <p:spPr>
          <a:xfrm>
            <a:off x="731934" y="2445888"/>
            <a:ext cx="2917499" cy="50013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68580" tIns="34290" rIns="68580" bIns="34290" rtlCol="0">
            <a:spAutoFit/>
          </a:bodyPr>
          <a:lstStyle/>
          <a:p>
            <a:r>
              <a:rPr lang="en-US"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Theorem 1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12D65EB-455A-0028-B673-5D08A50ACA0D}"/>
              </a:ext>
            </a:extLst>
          </p:cNvPr>
          <p:cNvSpPr txBox="1"/>
          <p:nvPr/>
        </p:nvSpPr>
        <p:spPr>
          <a:xfrm>
            <a:off x="419958" y="3056213"/>
            <a:ext cx="11428283" cy="14271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en-US" sz="2800" b="1" dirty="0">
                <a:solidFill>
                  <a:schemeClr val="bg1"/>
                </a:solidFill>
                <a:cs typeface="Times New Roman" panose="02020603050405020304" pitchFamily="18" charset="0"/>
              </a:rPr>
              <a:t>The force of attraction between a hallow spherical shell of uniform density and a point mass situated outside, the shell behaves as if the entire mass of the shell is concentrated at its </a:t>
            </a:r>
            <a:r>
              <a:rPr lang="en-US" sz="2800" b="1" dirty="0" err="1">
                <a:solidFill>
                  <a:schemeClr val="bg1"/>
                </a:solidFill>
                <a:cs typeface="Times New Roman" panose="02020603050405020304" pitchFamily="18" charset="0"/>
              </a:rPr>
              <a:t>centre</a:t>
            </a:r>
            <a:r>
              <a:rPr lang="en-US" sz="2800" b="1" dirty="0">
                <a:solidFill>
                  <a:schemeClr val="bg1"/>
                </a:solidFill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85474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05232-55FC-14F6-4E8F-625EA5615B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1A0E1D-B23E-B002-6635-649CEE24E3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B9F5C1-D20B-B59E-9AAD-ACC82ECF4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682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B55BB18-5836-3885-ACAD-4EB1F76F5706}"/>
              </a:ext>
            </a:extLst>
          </p:cNvPr>
          <p:cNvSpPr txBox="1"/>
          <p:nvPr/>
        </p:nvSpPr>
        <p:spPr>
          <a:xfrm>
            <a:off x="536220" y="742950"/>
            <a:ext cx="2816580" cy="50013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68580" tIns="34290" rIns="68580" bIns="34290" rtlCol="0">
            <a:spAutoFit/>
          </a:bodyPr>
          <a:lstStyle/>
          <a:p>
            <a:r>
              <a:rPr lang="en-US"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Theroem2: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52BE527-4098-55FD-ED90-3AA0207E2604}"/>
              </a:ext>
            </a:extLst>
          </p:cNvPr>
          <p:cNvSpPr txBox="1"/>
          <p:nvPr/>
        </p:nvSpPr>
        <p:spPr>
          <a:xfrm>
            <a:off x="536219" y="1596008"/>
            <a:ext cx="11142433" cy="986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en-US" sz="2800" b="1" dirty="0">
                <a:solidFill>
                  <a:schemeClr val="bg1"/>
                </a:solidFill>
                <a:cs typeface="Times New Roman" panose="02020603050405020304" pitchFamily="18" charset="0"/>
              </a:rPr>
              <a:t>The force of attraction due to a hallow spherical shell of uniform density on a point mass situated inside is zero</a:t>
            </a:r>
            <a:r>
              <a:rPr lang="en-US" sz="1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2084EAB-ADE7-A320-F2FB-06782C1E9147}"/>
              </a:ext>
            </a:extLst>
          </p:cNvPr>
          <p:cNvSpPr txBox="1"/>
          <p:nvPr/>
        </p:nvSpPr>
        <p:spPr>
          <a:xfrm>
            <a:off x="536219" y="2739783"/>
            <a:ext cx="2607735" cy="50013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68580" tIns="34290" rIns="68580" bIns="34290" rtlCol="0">
            <a:spAutoFit/>
          </a:bodyPr>
          <a:lstStyle/>
          <a:p>
            <a:r>
              <a:rPr lang="en-US"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Explanation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886006D-D200-8937-1F3E-3CA27802B4BB}"/>
              </a:ext>
            </a:extLst>
          </p:cNvPr>
          <p:cNvSpPr txBox="1"/>
          <p:nvPr/>
        </p:nvSpPr>
        <p:spPr>
          <a:xfrm>
            <a:off x="513347" y="3460319"/>
            <a:ext cx="10684041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cs typeface="Times New Roman" panose="02020603050405020304" pitchFamily="18" charset="0"/>
              </a:rPr>
              <a:t>This theorem can be explained qualitatively as follows- 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chemeClr val="bg1"/>
                </a:solidFill>
                <a:cs typeface="Times New Roman" panose="02020603050405020304" pitchFamily="18" charset="0"/>
              </a:rPr>
              <a:t>The point mass inside the shell is attracted by different regions of the shell in different directions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chemeClr val="bg1"/>
                </a:solidFill>
                <a:cs typeface="Times New Roman" panose="02020603050405020304" pitchFamily="18" charset="0"/>
              </a:rPr>
              <a:t>Because of symmetry of the shell each force has an equal and opposite force which cancel each other.  </a:t>
            </a:r>
          </a:p>
        </p:txBody>
      </p:sp>
    </p:spTree>
    <p:extLst>
      <p:ext uri="{BB962C8B-B14F-4D97-AF65-F5344CB8AC3E}">
        <p14:creationId xmlns:p14="http://schemas.microsoft.com/office/powerpoint/2010/main" val="4287488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05232-55FC-14F6-4E8F-625EA5615B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1A0E1D-B23E-B002-6635-649CEE24E3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B9F5C1-D20B-B59E-9AAD-ACC82ECF4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5" y="0"/>
            <a:ext cx="122682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08390C5-A5F5-9402-D8F2-5268627BA3F1}"/>
              </a:ext>
            </a:extLst>
          </p:cNvPr>
          <p:cNvSpPr txBox="1"/>
          <p:nvPr/>
        </p:nvSpPr>
        <p:spPr>
          <a:xfrm>
            <a:off x="609600" y="800040"/>
            <a:ext cx="8326318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800" b="1" cap="all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Characteristics of gravitational law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BE156AE-272C-F02C-3E83-07733F6157D5}"/>
              </a:ext>
            </a:extLst>
          </p:cNvPr>
          <p:cNvSpPr txBox="1"/>
          <p:nvPr/>
        </p:nvSpPr>
        <p:spPr>
          <a:xfrm>
            <a:off x="609600" y="2457655"/>
            <a:ext cx="10607843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b="1" dirty="0">
                <a:solidFill>
                  <a:schemeClr val="bg1"/>
                </a:solidFill>
                <a:cs typeface="Times New Roman" panose="02020603050405020304" pitchFamily="18" charset="0"/>
              </a:rPr>
              <a:t>The gravitational force is independent of the intervening medium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1" dirty="0">
                <a:solidFill>
                  <a:schemeClr val="bg1"/>
                </a:solidFill>
                <a:cs typeface="Times New Roman" panose="02020603050405020304" pitchFamily="18" charset="0"/>
              </a:rPr>
              <a:t>The gravitational force is a conservative force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1" dirty="0">
                <a:solidFill>
                  <a:schemeClr val="bg1"/>
                </a:solidFill>
                <a:cs typeface="Times New Roman" panose="02020603050405020304" pitchFamily="18" charset="0"/>
              </a:rPr>
              <a:t>The force exerted by the first particle on the second is exactly equal and opposite to the force exerted by the second particle on the first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1" dirty="0">
                <a:solidFill>
                  <a:schemeClr val="bg1"/>
                </a:solidFill>
                <a:cs typeface="Times New Roman" panose="02020603050405020304" pitchFamily="18" charset="0"/>
              </a:rPr>
              <a:t>The gravitational forces between two particles act along the line joining the two particles and they form an action–reaction pair.</a:t>
            </a:r>
            <a:endParaRPr lang="en-US" sz="2800" b="1" baseline="-25000" dirty="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endParaRPr lang="en-IN" sz="2800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8AC83E1-0333-BCE0-B59C-E63D33913C62}"/>
              </a:ext>
            </a:extLst>
          </p:cNvPr>
          <p:cNvGrpSpPr/>
          <p:nvPr/>
        </p:nvGrpSpPr>
        <p:grpSpPr>
          <a:xfrm>
            <a:off x="9253622" y="1515383"/>
            <a:ext cx="2328778" cy="876363"/>
            <a:chOff x="2514600" y="3155950"/>
            <a:chExt cx="1689100" cy="805151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1021689-7CE0-DF3D-C229-684589966F6C}"/>
                </a:ext>
              </a:extLst>
            </p:cNvPr>
            <p:cNvSpPr/>
            <p:nvPr/>
          </p:nvSpPr>
          <p:spPr>
            <a:xfrm>
              <a:off x="2514600" y="3155950"/>
              <a:ext cx="1689100" cy="762000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98E0D74-48C9-CE48-653F-1CE5DDFDDDC9}"/>
                </a:ext>
              </a:extLst>
            </p:cNvPr>
            <p:cNvSpPr txBox="1"/>
            <p:nvPr/>
          </p:nvSpPr>
          <p:spPr>
            <a:xfrm>
              <a:off x="2603500" y="3381405"/>
              <a:ext cx="555856" cy="424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latin typeface="Times New Roman" pitchFamily="18" charset="0"/>
                  <a:cs typeface="Times New Roman" pitchFamily="18" charset="0"/>
                </a:rPr>
                <a:t>F  = 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98BB74F-4624-FB62-F28E-F95C1E058962}"/>
                </a:ext>
              </a:extLst>
            </p:cNvPr>
            <p:cNvSpPr txBox="1"/>
            <p:nvPr/>
          </p:nvSpPr>
          <p:spPr>
            <a:xfrm>
              <a:off x="3377215" y="3155950"/>
              <a:ext cx="654823" cy="424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latin typeface="Times New Roman" pitchFamily="18" charset="0"/>
                  <a:cs typeface="Times New Roman" pitchFamily="18" charset="0"/>
                </a:rPr>
                <a:t>m</a:t>
              </a:r>
              <a:r>
                <a:rPr lang="en-US" sz="2400" b="1" baseline="-25000" dirty="0">
                  <a:latin typeface="Times New Roman" pitchFamily="18" charset="0"/>
                  <a:cs typeface="Times New Roman" pitchFamily="18" charset="0"/>
                </a:rPr>
                <a:t>1</a:t>
              </a:r>
              <a:r>
                <a:rPr lang="en-US" sz="2400" b="1" dirty="0">
                  <a:latin typeface="Times New Roman" pitchFamily="18" charset="0"/>
                  <a:cs typeface="Times New Roman" pitchFamily="18" charset="0"/>
                </a:rPr>
                <a:t>m</a:t>
              </a:r>
              <a:r>
                <a:rPr lang="en-US" sz="2400" b="1" baseline="-25000" dirty="0">
                  <a:latin typeface="Times New Roman" pitchFamily="18" charset="0"/>
                  <a:cs typeface="Times New Roman" pitchFamily="18" charset="0"/>
                </a:rPr>
                <a:t>2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73B0CF4-DCDF-4F28-7B5B-B96AFFF75B81}"/>
                </a:ext>
              </a:extLst>
            </p:cNvPr>
            <p:cNvSpPr txBox="1"/>
            <p:nvPr/>
          </p:nvSpPr>
          <p:spPr>
            <a:xfrm>
              <a:off x="3548015" y="3536950"/>
              <a:ext cx="307181" cy="424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latin typeface="Times New Roman" pitchFamily="18" charset="0"/>
                  <a:cs typeface="Times New Roman" pitchFamily="18" charset="0"/>
                </a:rPr>
                <a:t>r</a:t>
              </a:r>
              <a:r>
                <a:rPr lang="en-US" sz="2400" b="1" baseline="30000" dirty="0">
                  <a:latin typeface="Times New Roman" pitchFamily="18" charset="0"/>
                  <a:cs typeface="Times New Roman" pitchFamily="18" charset="0"/>
                </a:rPr>
                <a:t>2</a:t>
              </a:r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CE17B294-4096-DE65-E8C2-9ED9BC765A70}"/>
                </a:ext>
              </a:extLst>
            </p:cNvPr>
            <p:cNvCxnSpPr/>
            <p:nvPr/>
          </p:nvCxnSpPr>
          <p:spPr>
            <a:xfrm rot="10800000">
              <a:off x="3488975" y="3581460"/>
              <a:ext cx="54864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1564BB8-0A19-947B-65CC-D019D266D08C}"/>
                </a:ext>
              </a:extLst>
            </p:cNvPr>
            <p:cNvSpPr txBox="1"/>
            <p:nvPr/>
          </p:nvSpPr>
          <p:spPr>
            <a:xfrm>
              <a:off x="3142336" y="3381405"/>
              <a:ext cx="362990" cy="424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latin typeface="Times New Roman" pitchFamily="18" charset="0"/>
                  <a:cs typeface="Times New Roman" pitchFamily="18" charset="0"/>
                </a:rPr>
                <a:t>G.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20153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05232-55FC-14F6-4E8F-625EA5615B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1A0E1D-B23E-B002-6635-649CEE24E3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B9F5C1-D20B-B59E-9AAD-ACC82ECF4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682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456C17F-085E-829C-A3B6-C6AEA014F865}"/>
              </a:ext>
            </a:extLst>
          </p:cNvPr>
          <p:cNvSpPr txBox="1"/>
          <p:nvPr/>
        </p:nvSpPr>
        <p:spPr>
          <a:xfrm>
            <a:off x="1524000" y="1778634"/>
            <a:ext cx="8321841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cs typeface="Times New Roman" panose="02020603050405020304" pitchFamily="18" charset="0"/>
              </a:rPr>
              <a:t>The basic fundamental forces of nature are</a:t>
            </a:r>
            <a:r>
              <a:rPr lang="en-US" sz="1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en-US" sz="1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sz="2800" b="1" dirty="0">
                <a:solidFill>
                  <a:schemeClr val="bg1"/>
                </a:solidFill>
                <a:cs typeface="Times New Roman" panose="02020603050405020304" pitchFamily="18" charset="0"/>
              </a:rPr>
              <a:t>Gravitational force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sz="2800" b="1" dirty="0">
                <a:solidFill>
                  <a:schemeClr val="bg1"/>
                </a:solidFill>
                <a:cs typeface="Times New Roman" panose="02020603050405020304" pitchFamily="18" charset="0"/>
              </a:rPr>
              <a:t>Strong nuclear force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sz="2800" b="1" dirty="0">
                <a:solidFill>
                  <a:schemeClr val="bg1"/>
                </a:solidFill>
                <a:cs typeface="Times New Roman" panose="02020603050405020304" pitchFamily="18" charset="0"/>
              </a:rPr>
              <a:t>Weak nuclear force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sz="2800" b="1" dirty="0">
                <a:solidFill>
                  <a:schemeClr val="bg1"/>
                </a:solidFill>
                <a:cs typeface="Times New Roman" panose="02020603050405020304" pitchFamily="18" charset="0"/>
              </a:rPr>
              <a:t>Electromagnetic force </a:t>
            </a:r>
          </a:p>
          <a:p>
            <a:endParaRPr lang="en-US" sz="2800" b="1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03082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05232-55FC-14F6-4E8F-625EA5615B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1A0E1D-B23E-B002-6635-649CEE24E3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B9F5C1-D20B-B59E-9AAD-ACC82ECF4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00" y="0"/>
            <a:ext cx="12268200" cy="68580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07ED632-3FAE-5712-FF4C-70575B9FED42}"/>
              </a:ext>
            </a:extLst>
          </p:cNvPr>
          <p:cNvSpPr txBox="1"/>
          <p:nvPr/>
        </p:nvSpPr>
        <p:spPr>
          <a:xfrm>
            <a:off x="373380" y="604918"/>
            <a:ext cx="11603355" cy="646331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ACCELERATION DUE TO GRAVITY OF THE EARTH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4811D5C-7106-9381-BB58-6EA03CAB651D}"/>
              </a:ext>
            </a:extLst>
          </p:cNvPr>
          <p:cNvSpPr txBox="1"/>
          <p:nvPr/>
        </p:nvSpPr>
        <p:spPr>
          <a:xfrm>
            <a:off x="320040" y="1562214"/>
            <a:ext cx="61341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chemeClr val="bg1"/>
                </a:solidFill>
                <a:cs typeface="Times New Roman" pitchFamily="18" charset="0"/>
              </a:rPr>
              <a:t> Earth is a sphere of approximately of uniform mass density</a:t>
            </a:r>
            <a:endParaRPr lang="en-IN" sz="28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A9BA866-93FD-9026-A815-ABBDF73B7692}"/>
              </a:ext>
            </a:extLst>
          </p:cNvPr>
          <p:cNvSpPr txBox="1"/>
          <p:nvPr/>
        </p:nvSpPr>
        <p:spPr>
          <a:xfrm>
            <a:off x="320040" y="2920853"/>
            <a:ext cx="624078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en-US" sz="2800" b="1" dirty="0">
                <a:solidFill>
                  <a:schemeClr val="bg1"/>
                </a:solidFill>
                <a:cs typeface="Times New Roman" pitchFamily="18" charset="0"/>
              </a:rPr>
              <a:t>A sphere composed of number of spherical shells</a:t>
            </a:r>
            <a:r>
              <a:rPr lang="en-US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8055F26-5734-A4A0-6911-9D2262DB3140}"/>
              </a:ext>
            </a:extLst>
          </p:cNvPr>
          <p:cNvSpPr txBox="1"/>
          <p:nvPr/>
        </p:nvSpPr>
        <p:spPr>
          <a:xfrm>
            <a:off x="207645" y="4180215"/>
            <a:ext cx="9143999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Wingdings" pitchFamily="2" charset="2"/>
              <a:buChar char="Ø"/>
            </a:pPr>
            <a:r>
              <a:rPr lang="en-US" sz="2800" b="1" dirty="0">
                <a:solidFill>
                  <a:schemeClr val="bg1"/>
                </a:solidFill>
                <a:cs typeface="Times New Roman" pitchFamily="18" charset="0"/>
              </a:rPr>
              <a:t>For a point outside the shells behaves as if the mass is concentrated at the </a:t>
            </a:r>
            <a:r>
              <a:rPr lang="en-US" sz="2800" b="1" dirty="0" err="1">
                <a:solidFill>
                  <a:schemeClr val="bg1"/>
                </a:solidFill>
                <a:cs typeface="Times New Roman" pitchFamily="18" charset="0"/>
              </a:rPr>
              <a:t>centre</a:t>
            </a:r>
            <a:r>
              <a:rPr lang="en-US" sz="2800" b="1" dirty="0">
                <a:solidFill>
                  <a:schemeClr val="bg1"/>
                </a:solidFill>
                <a:cs typeface="Times New Roman" pitchFamily="18" charset="0"/>
              </a:rPr>
              <a:t>. So, to calculate the force between the earth and the point mass can be calculated by using Newton’s universal law of gravitation.  </a:t>
            </a:r>
          </a:p>
        </p:txBody>
      </p:sp>
    </p:spTree>
    <p:extLst>
      <p:ext uri="{BB962C8B-B14F-4D97-AF65-F5344CB8AC3E}">
        <p14:creationId xmlns:p14="http://schemas.microsoft.com/office/powerpoint/2010/main" val="2429908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05232-55FC-14F6-4E8F-625EA5615B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1A0E1D-B23E-B002-6635-649CEE24E3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B9F5C1-D20B-B59E-9AAD-ACC82ECF4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051" y="-17081"/>
            <a:ext cx="122682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AB9C9A8-1471-EFE6-3E98-9DED5FB08095}"/>
              </a:ext>
            </a:extLst>
          </p:cNvPr>
          <p:cNvSpPr txBox="1"/>
          <p:nvPr/>
        </p:nvSpPr>
        <p:spPr>
          <a:xfrm>
            <a:off x="853439" y="623237"/>
            <a:ext cx="849058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en-US" sz="2800" b="1" dirty="0">
                <a:solidFill>
                  <a:schemeClr val="bg1"/>
                </a:solidFill>
                <a:cs typeface="Times New Roman" pitchFamily="18" charset="0"/>
              </a:rPr>
              <a:t>The acceleration experienced by m can be calculated from Newton’s second law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16AB69F-C45E-E002-EE11-422A24BA2161}"/>
              </a:ext>
            </a:extLst>
          </p:cNvPr>
          <p:cNvSpPr txBox="1"/>
          <p:nvPr/>
        </p:nvSpPr>
        <p:spPr>
          <a:xfrm>
            <a:off x="853439" y="1814860"/>
            <a:ext cx="175641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en-US" sz="2800" b="1" dirty="0">
                <a:solidFill>
                  <a:schemeClr val="bg1"/>
                </a:solidFill>
                <a:cs typeface="Times New Roman" pitchFamily="18" charset="0"/>
              </a:rPr>
              <a:t>F= mg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EF86B10-1BDB-67FC-CEF2-37C6ABF8E937}"/>
                  </a:ext>
                </a:extLst>
              </p:cNvPr>
              <p:cNvSpPr txBox="1"/>
              <p:nvPr/>
            </p:nvSpPr>
            <p:spPr>
              <a:xfrm>
                <a:off x="2320143" y="1706299"/>
                <a:ext cx="1920536" cy="8472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800" b="1" dirty="0">
                    <a:solidFill>
                      <a:schemeClr val="bg1"/>
                    </a:solidFill>
                    <a:cs typeface="Times New Roman" pitchFamily="18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800" b="1" dirty="0">
                            <a:solidFill>
                              <a:schemeClr val="bg1"/>
                            </a:solidFill>
                            <a:cs typeface="Times New Roman" pitchFamily="18" charset="0"/>
                          </a:rPr>
                          <m:t>GM</m:t>
                        </m:r>
                        <m:r>
                          <m:rPr>
                            <m:nor/>
                          </m:rPr>
                          <a:rPr lang="en-US" sz="2800" b="1" baseline="-25000" dirty="0">
                            <a:solidFill>
                              <a:schemeClr val="bg1"/>
                            </a:solidFill>
                            <a:cs typeface="Times New Roman" pitchFamily="18" charset="0"/>
                          </a:rPr>
                          <m:t>E</m:t>
                        </m:r>
                        <m:r>
                          <a:rPr lang="en-US" sz="2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.</m:t>
                        </m:r>
                        <m:r>
                          <m:rPr>
                            <m:nor/>
                          </m:rPr>
                          <a:rPr lang="en-US" sz="2800" b="1" i="0">
                            <a:solidFill>
                              <a:schemeClr val="bg1"/>
                            </a:solidFill>
                            <a:cs typeface="Times New Roman" pitchFamily="18" charset="0"/>
                          </a:rPr>
                          <m:t>m</m:t>
                        </m:r>
                      </m:num>
                      <m:den>
                        <m:sSubSup>
                          <m:sSubSupPr>
                            <m:ctrlPr>
                              <a:rPr lang="en-US" sz="28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Times New Roman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nor/>
                              </m:rPr>
                              <a:rPr lang="en-US" sz="2800" b="1">
                                <a:solidFill>
                                  <a:schemeClr val="bg1"/>
                                </a:solidFill>
                                <a:ea typeface="Cambria Math"/>
                                <a:cs typeface="Times New Roman" pitchFamily="18" charset="0"/>
                              </a:rPr>
                              <m:t>R</m:t>
                            </m:r>
                          </m:e>
                          <m:sub>
                            <m:r>
                              <a:rPr lang="en-US" sz="28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Times New Roman" pitchFamily="18" charset="0"/>
                              </a:rPr>
                              <m:t>𝑬</m:t>
                            </m:r>
                          </m:sub>
                          <m:sup>
                            <m:r>
                              <a:rPr lang="en-US" sz="28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Times New Roman" pitchFamily="18" charset="0"/>
                              </a:rPr>
                              <m:t>𝟑</m:t>
                            </m:r>
                          </m:sup>
                        </m:sSubSup>
                      </m:den>
                    </m:f>
                  </m:oMath>
                </a14:m>
                <a:r>
                  <a:rPr lang="en-US" sz="2800" b="1" baseline="30000" dirty="0">
                    <a:solidFill>
                      <a:schemeClr val="bg1"/>
                    </a:solidFill>
                    <a:cs typeface="Times New Roman" pitchFamily="18" charset="0"/>
                  </a:rPr>
                  <a:t> </a:t>
                </a:r>
                <a:r>
                  <a:rPr lang="en-US" sz="2800" b="1" dirty="0">
                    <a:solidFill>
                      <a:schemeClr val="bg1"/>
                    </a:solidFill>
                    <a:cs typeface="Times New Roman" pitchFamily="18" charset="0"/>
                  </a:rPr>
                  <a:t>r 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EF86B10-1BDB-67FC-CEF2-37C6ABF8E9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0143" y="1706299"/>
                <a:ext cx="1920536" cy="847283"/>
              </a:xfrm>
              <a:prstGeom prst="rect">
                <a:avLst/>
              </a:prstGeom>
              <a:blipFill>
                <a:blip r:embed="rId3"/>
                <a:stretch>
                  <a:fillRect l="-666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CE15A95-1D02-307C-943D-A3DA5019D8BC}"/>
                  </a:ext>
                </a:extLst>
              </p:cNvPr>
              <p:cNvSpPr txBox="1"/>
              <p:nvPr/>
            </p:nvSpPr>
            <p:spPr>
              <a:xfrm>
                <a:off x="757004" y="2780440"/>
                <a:ext cx="2661285" cy="8472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indent="-342900">
                  <a:buFont typeface="Wingdings" pitchFamily="2" charset="2"/>
                  <a:buChar char="Ø"/>
                </a:pPr>
                <a:r>
                  <a:rPr lang="en-US" sz="2800" b="1" dirty="0">
                    <a:solidFill>
                      <a:schemeClr val="bg1"/>
                    </a:solidFill>
                    <a:cs typeface="Times New Roman" pitchFamily="18" charset="0"/>
                  </a:rPr>
                  <a:t>g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800" b="1" dirty="0">
                            <a:solidFill>
                              <a:schemeClr val="bg1"/>
                            </a:solidFill>
                            <a:cs typeface="Times New Roman" pitchFamily="18" charset="0"/>
                          </a:rPr>
                          <m:t>GM</m:t>
                        </m:r>
                        <m:r>
                          <m:rPr>
                            <m:nor/>
                          </m:rPr>
                          <a:rPr lang="en-US" sz="2800" b="1" baseline="-25000" dirty="0">
                            <a:solidFill>
                              <a:schemeClr val="bg1"/>
                            </a:solidFill>
                            <a:cs typeface="Times New Roman" pitchFamily="18" charset="0"/>
                          </a:rPr>
                          <m:t>E</m:t>
                        </m:r>
                        <m:r>
                          <a:rPr lang="en-US" sz="2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.</m:t>
                        </m:r>
                        <m:r>
                          <m:rPr>
                            <m:nor/>
                          </m:rPr>
                          <a:rPr lang="en-US" sz="2800" b="1" i="0">
                            <a:solidFill>
                              <a:schemeClr val="bg1"/>
                            </a:solidFill>
                            <a:cs typeface="Times New Roman" pitchFamily="18" charset="0"/>
                          </a:rPr>
                          <m:t>m</m:t>
                        </m:r>
                      </m:num>
                      <m:den>
                        <m:sSubSup>
                          <m:sSubSupPr>
                            <m:ctrlPr>
                              <a:rPr lang="en-US" sz="28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Times New Roman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nor/>
                              </m:rPr>
                              <a:rPr lang="en-US" sz="2800" b="1">
                                <a:solidFill>
                                  <a:schemeClr val="bg1"/>
                                </a:solidFill>
                                <a:ea typeface="Cambria Math"/>
                                <a:cs typeface="Times New Roman" pitchFamily="18" charset="0"/>
                              </a:rPr>
                              <m:t>R</m:t>
                            </m:r>
                          </m:e>
                          <m:sub>
                            <m:r>
                              <a:rPr lang="en-US" sz="28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Times New Roman" pitchFamily="18" charset="0"/>
                              </a:rPr>
                              <m:t>𝑬</m:t>
                            </m:r>
                          </m:sub>
                          <m:sup>
                            <m:r>
                              <a:rPr lang="en-US" sz="28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Times New Roman" pitchFamily="18" charset="0"/>
                              </a:rPr>
                              <m:t>𝟑</m:t>
                            </m:r>
                          </m:sup>
                        </m:sSubSup>
                        <m:r>
                          <m:rPr>
                            <m:nor/>
                          </m:rPr>
                          <a:rPr lang="en-US" sz="2800" b="1" i="0" smtClean="0">
                            <a:solidFill>
                              <a:schemeClr val="bg1"/>
                            </a:solidFill>
                            <a:cs typeface="Times New Roman" pitchFamily="18" charset="0"/>
                          </a:rPr>
                          <m:t>m</m:t>
                        </m:r>
                      </m:den>
                    </m:f>
                  </m:oMath>
                </a14:m>
                <a:r>
                  <a:rPr lang="en-US" sz="2800" b="1" baseline="30000" dirty="0">
                    <a:solidFill>
                      <a:schemeClr val="bg1"/>
                    </a:solidFill>
                    <a:cs typeface="Times New Roman" pitchFamily="18" charset="0"/>
                  </a:rPr>
                  <a:t> </a:t>
                </a:r>
                <a:r>
                  <a:rPr lang="en-US" sz="2800" b="1" dirty="0">
                    <a:solidFill>
                      <a:schemeClr val="bg1"/>
                    </a:solidFill>
                    <a:cs typeface="Times New Roman" pitchFamily="18" charset="0"/>
                  </a:rPr>
                  <a:t>r 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CE15A95-1D02-307C-943D-A3DA5019D8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004" y="2780440"/>
                <a:ext cx="2661285" cy="847283"/>
              </a:xfrm>
              <a:prstGeom prst="rect">
                <a:avLst/>
              </a:prstGeom>
              <a:blipFill>
                <a:blip r:embed="rId4"/>
                <a:stretch>
                  <a:fillRect l="-389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DDB9F83-E06B-955E-196A-CF082DF717F3}"/>
                  </a:ext>
                </a:extLst>
              </p:cNvPr>
              <p:cNvSpPr txBox="1"/>
              <p:nvPr/>
            </p:nvSpPr>
            <p:spPr>
              <a:xfrm>
                <a:off x="3040805" y="2811670"/>
                <a:ext cx="1920535" cy="847283"/>
              </a:xfrm>
              <a:prstGeom prst="rect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sz="2800" b="1" dirty="0">
                    <a:cs typeface="Times New Roman" pitchFamily="18" charset="0"/>
                  </a:rPr>
                  <a:t> g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800" b="1" dirty="0">
                            <a:cs typeface="Times New Roman" pitchFamily="18" charset="0"/>
                          </a:rPr>
                          <m:t>GM</m:t>
                        </m:r>
                        <m:r>
                          <m:rPr>
                            <m:nor/>
                          </m:rPr>
                          <a:rPr lang="en-US" sz="2800" b="1" baseline="-25000" dirty="0">
                            <a:cs typeface="Times New Roman" pitchFamily="18" charset="0"/>
                          </a:rPr>
                          <m:t>E</m:t>
                        </m:r>
                      </m:num>
                      <m:den>
                        <m:sSubSup>
                          <m:sSubSupPr>
                            <m:ctrlPr>
                              <a:rPr lang="en-US" sz="2800" b="1" i="1">
                                <a:latin typeface="Cambria Math" panose="02040503050406030204" pitchFamily="18" charset="0"/>
                                <a:cs typeface="Times New Roman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nor/>
                              </m:rPr>
                              <a:rPr lang="en-US" sz="2800" b="1">
                                <a:ea typeface="Cambria Math"/>
                                <a:cs typeface="Times New Roman" pitchFamily="18" charset="0"/>
                              </a:rPr>
                              <m:t>R</m:t>
                            </m:r>
                          </m:e>
                          <m:sub>
                            <m:r>
                              <a:rPr lang="en-US" sz="2800" b="1" i="1">
                                <a:latin typeface="Cambria Math" panose="02040503050406030204" pitchFamily="18" charset="0"/>
                                <a:cs typeface="Times New Roman" pitchFamily="18" charset="0"/>
                              </a:rPr>
                              <m:t>𝑬</m:t>
                            </m:r>
                          </m:sub>
                          <m:sup>
                            <m:r>
                              <a:rPr lang="en-US" sz="2800" b="1" i="1">
                                <a:latin typeface="Cambria Math" panose="02040503050406030204" pitchFamily="18" charset="0"/>
                                <a:cs typeface="Times New Roman" pitchFamily="18" charset="0"/>
                              </a:rPr>
                              <m:t>𝟑</m:t>
                            </m:r>
                          </m:sup>
                        </m:sSubSup>
                      </m:den>
                    </m:f>
                  </m:oMath>
                </a14:m>
                <a:r>
                  <a:rPr lang="en-US" sz="2800" b="1" baseline="30000" dirty="0">
                    <a:cs typeface="Times New Roman" pitchFamily="18" charset="0"/>
                  </a:rPr>
                  <a:t> </a:t>
                </a:r>
                <a:r>
                  <a:rPr lang="en-US" sz="2800" b="1" dirty="0">
                    <a:cs typeface="Times New Roman" pitchFamily="18" charset="0"/>
                  </a:rPr>
                  <a:t>r </a:t>
                </a: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DDB9F83-E06B-955E-196A-CF082DF717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0805" y="2811670"/>
                <a:ext cx="1920535" cy="84728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id="{71748484-6265-D7FA-8803-87CF00393F28}"/>
              </a:ext>
            </a:extLst>
          </p:cNvPr>
          <p:cNvSpPr txBox="1"/>
          <p:nvPr/>
        </p:nvSpPr>
        <p:spPr>
          <a:xfrm>
            <a:off x="657374" y="3997599"/>
            <a:ext cx="716661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en-US" sz="2800" b="1" dirty="0">
                <a:solidFill>
                  <a:schemeClr val="bg1"/>
                </a:solidFill>
                <a:cs typeface="Times New Roman" pitchFamily="18" charset="0"/>
              </a:rPr>
              <a:t>If mass is situated on the surface of  the earth r = R</a:t>
            </a:r>
            <a:r>
              <a:rPr lang="en-US" sz="2800" b="1" baseline="-25000" dirty="0">
                <a:solidFill>
                  <a:schemeClr val="bg1"/>
                </a:solidFill>
                <a:cs typeface="Times New Roman" pitchFamily="18" charset="0"/>
              </a:rPr>
              <a:t>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640FA86D-E0DE-69F3-2189-C20E0F807DFA}"/>
                  </a:ext>
                </a:extLst>
              </p:cNvPr>
              <p:cNvSpPr/>
              <p:nvPr/>
            </p:nvSpPr>
            <p:spPr>
              <a:xfrm>
                <a:off x="6693288" y="4862544"/>
                <a:ext cx="1695302" cy="861389"/>
              </a:xfrm>
              <a:prstGeom prst="rect">
                <a:avLst/>
              </a:prstGeom>
              <a:ln/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wrap="square">
                <a:spAutoFit/>
              </a:bodyPr>
              <a:lstStyle/>
              <a:p>
                <a:r>
                  <a:rPr lang="en-US" sz="2800" b="1" dirty="0">
                    <a:cs typeface="Times New Roman" pitchFamily="18" charset="0"/>
                  </a:rPr>
                  <a:t>g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800" b="1" dirty="0">
                            <a:cs typeface="Times New Roman" pitchFamily="18" charset="0"/>
                          </a:rPr>
                          <m:t>GM</m:t>
                        </m:r>
                        <m:r>
                          <m:rPr>
                            <m:nor/>
                          </m:rPr>
                          <a:rPr lang="en-US" sz="2800" b="1" baseline="-25000" dirty="0">
                            <a:cs typeface="Times New Roman" pitchFamily="18" charset="0"/>
                          </a:rPr>
                          <m:t>E</m:t>
                        </m:r>
                      </m:num>
                      <m:den>
                        <m:sSubSup>
                          <m:sSubSupPr>
                            <m:ctrlPr>
                              <a:rPr lang="en-US" sz="2800" b="1" i="1">
                                <a:latin typeface="Cambria Math" panose="02040503050406030204" pitchFamily="18" charset="0"/>
                                <a:cs typeface="Times New Roman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nor/>
                              </m:rPr>
                              <a:rPr lang="en-US" sz="2800" b="1">
                                <a:ea typeface="Cambria Math"/>
                                <a:cs typeface="Times New Roman" pitchFamily="18" charset="0"/>
                              </a:rPr>
                              <m:t>R</m:t>
                            </m:r>
                          </m:e>
                          <m:sub>
                            <m:r>
                              <a:rPr lang="en-US" sz="2800" b="1" i="1">
                                <a:latin typeface="Cambria Math" panose="02040503050406030204" pitchFamily="18" charset="0"/>
                                <a:cs typeface="Times New Roman" pitchFamily="18" charset="0"/>
                              </a:rPr>
                              <m:t>𝑬</m:t>
                            </m:r>
                          </m:sub>
                          <m:sup>
                            <m:r>
                              <a:rPr lang="en-US" sz="2800" b="1" i="1">
                                <a:latin typeface="Cambria Math" panose="02040503050406030204" pitchFamily="18" charset="0"/>
                                <a:cs typeface="Times New Roman" pitchFamily="18" charset="0"/>
                              </a:rPr>
                              <m:t>𝟐</m:t>
                            </m:r>
                          </m:sup>
                        </m:sSubSup>
                      </m:den>
                    </m:f>
                  </m:oMath>
                </a14:m>
                <a:r>
                  <a:rPr lang="en-US" sz="2800" b="1" baseline="30000" dirty="0">
                    <a:cs typeface="Times New Roman" pitchFamily="18" charset="0"/>
                  </a:rPr>
                  <a:t> </a:t>
                </a:r>
                <a:endParaRPr lang="en-US" sz="2800" dirty="0"/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640FA86D-E0DE-69F3-2189-C20E0F807DF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93288" y="4862544"/>
                <a:ext cx="1695302" cy="86138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Oval Callout 12">
            <a:extLst>
              <a:ext uri="{FF2B5EF4-FFF2-40B4-BE49-F238E27FC236}">
                <a16:creationId xmlns:a16="http://schemas.microsoft.com/office/drawing/2014/main" id="{F0F2CD17-8D24-841E-7828-F78CD4E7E225}"/>
              </a:ext>
            </a:extLst>
          </p:cNvPr>
          <p:cNvSpPr/>
          <p:nvPr/>
        </p:nvSpPr>
        <p:spPr>
          <a:xfrm rot="507525">
            <a:off x="7353788" y="2000200"/>
            <a:ext cx="4284853" cy="1847819"/>
          </a:xfrm>
          <a:prstGeom prst="wedgeEllipseCallout">
            <a:avLst>
              <a:gd name="adj1" fmla="val -30610"/>
              <a:gd name="adj2" fmla="val 117062"/>
            </a:avLst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cs typeface="Times New Roman" pitchFamily="18" charset="0"/>
              </a:rPr>
              <a:t>Acceleration due to gravity on surface of the earth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13292E8-2FF2-A14E-806E-0E64BCE6E0CC}"/>
              </a:ext>
            </a:extLst>
          </p:cNvPr>
          <p:cNvSpPr txBox="1"/>
          <p:nvPr/>
        </p:nvSpPr>
        <p:spPr>
          <a:xfrm>
            <a:off x="757004" y="5628255"/>
            <a:ext cx="838771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en-US" sz="2800" b="1" dirty="0">
                <a:solidFill>
                  <a:schemeClr val="bg1"/>
                </a:solidFill>
                <a:cs typeface="Times New Roman" pitchFamily="18" charset="0"/>
              </a:rPr>
              <a:t>Cavendish calculated ‘G’ value by using the above formula. </a:t>
            </a:r>
            <a:endParaRPr lang="en-US" sz="2800" b="1" baseline="-25000" dirty="0">
              <a:solidFill>
                <a:schemeClr val="bg1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3947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0" grpId="0" animBg="1"/>
      <p:bldP spid="2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05232-55FC-14F6-4E8F-625EA5615B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1A0E1D-B23E-B002-6635-649CEE24E3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B9F5C1-D20B-B59E-9AAD-ACC82ECF4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682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F6594F7-198F-25DA-55D0-ABBB12EC28CB}"/>
              </a:ext>
            </a:extLst>
          </p:cNvPr>
          <p:cNvSpPr txBox="1"/>
          <p:nvPr/>
        </p:nvSpPr>
        <p:spPr>
          <a:xfrm>
            <a:off x="361666" y="565318"/>
            <a:ext cx="4341253" cy="52322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tx1"/>
                </a:solidFill>
                <a:cs typeface="Times New Roman" pitchFamily="18" charset="0"/>
              </a:rPr>
              <a:t>Acceleration due to gravity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EA644CF2-4325-6B52-5870-55C1D2BC6AE8}"/>
              </a:ext>
            </a:extLst>
          </p:cNvPr>
          <p:cNvSpPr/>
          <p:nvPr/>
        </p:nvSpPr>
        <p:spPr>
          <a:xfrm>
            <a:off x="534125" y="2514599"/>
            <a:ext cx="3399699" cy="3438526"/>
          </a:xfrm>
          <a:prstGeom prst="ellipse">
            <a:avLst/>
          </a:prstGeom>
          <a:noFill/>
          <a:ln>
            <a:solidFill>
              <a:srgbClr val="3333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ln>
                <a:solidFill>
                  <a:srgbClr val="FF0000"/>
                </a:solidFill>
              </a:ln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2" descr="http://brianin3d.files.wordpress.com/2012/01/just_earth_400.gif">
            <a:extLst>
              <a:ext uri="{FF2B5EF4-FFF2-40B4-BE49-F238E27FC236}">
                <a16:creationId xmlns:a16="http://schemas.microsoft.com/office/drawing/2014/main" id="{417AA61E-2C65-D9DC-F7E5-2951B92428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07816" y="3475377"/>
            <a:ext cx="1270500" cy="1270500"/>
          </a:xfrm>
          <a:prstGeom prst="rect">
            <a:avLst/>
          </a:prstGeom>
          <a:noFill/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77167DE-BB70-A662-20BB-8CD539518058}"/>
              </a:ext>
            </a:extLst>
          </p:cNvPr>
          <p:cNvSpPr txBox="1"/>
          <p:nvPr/>
        </p:nvSpPr>
        <p:spPr>
          <a:xfrm>
            <a:off x="806562" y="4641238"/>
            <a:ext cx="2946288" cy="5259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cs typeface="Times New Roman" pitchFamily="18" charset="0"/>
              </a:rPr>
              <a:t>Gravitational field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B0F98DF-43E8-ADA1-134C-0A44F6337620}"/>
              </a:ext>
            </a:extLst>
          </p:cNvPr>
          <p:cNvSpPr txBox="1"/>
          <p:nvPr/>
        </p:nvSpPr>
        <p:spPr>
          <a:xfrm>
            <a:off x="2596428" y="4023339"/>
            <a:ext cx="7596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(M)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0FCACE3-A74E-4A2B-0565-726DF4E960A4}"/>
              </a:ext>
            </a:extLst>
          </p:cNvPr>
          <p:cNvSpPr txBox="1"/>
          <p:nvPr/>
        </p:nvSpPr>
        <p:spPr>
          <a:xfrm>
            <a:off x="1935655" y="2783486"/>
            <a:ext cx="5966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(M)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84971CD-54B9-2598-A59C-0B2BED05E363}"/>
              </a:ext>
            </a:extLst>
          </p:cNvPr>
          <p:cNvSpPr txBox="1"/>
          <p:nvPr/>
        </p:nvSpPr>
        <p:spPr>
          <a:xfrm>
            <a:off x="1847706" y="3300802"/>
            <a:ext cx="11979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Force (F)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542680E-E986-B2C1-5BE8-50F97B0CD739}"/>
              </a:ext>
            </a:extLst>
          </p:cNvPr>
          <p:cNvCxnSpPr/>
          <p:nvPr/>
        </p:nvCxnSpPr>
        <p:spPr>
          <a:xfrm rot="5400000">
            <a:off x="1135083" y="3410288"/>
            <a:ext cx="1280160" cy="0"/>
          </a:xfrm>
          <a:prstGeom prst="line">
            <a:avLst/>
          </a:prstGeom>
          <a:ln w="28575">
            <a:solidFill>
              <a:srgbClr val="00B050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>
            <a:extLst>
              <a:ext uri="{FF2B5EF4-FFF2-40B4-BE49-F238E27FC236}">
                <a16:creationId xmlns:a16="http://schemas.microsoft.com/office/drawing/2014/main" id="{39369082-47D7-08F4-CB5A-ABC1435E9F0F}"/>
              </a:ext>
            </a:extLst>
          </p:cNvPr>
          <p:cNvSpPr/>
          <p:nvPr/>
        </p:nvSpPr>
        <p:spPr>
          <a:xfrm>
            <a:off x="1851363" y="2669576"/>
            <a:ext cx="152400" cy="152400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428845F8-8B47-6A8C-E8DD-04BF2F0CA573}"/>
              </a:ext>
            </a:extLst>
          </p:cNvPr>
          <p:cNvCxnSpPr/>
          <p:nvPr/>
        </p:nvCxnSpPr>
        <p:spPr>
          <a:xfrm rot="16200000" flipH="1">
            <a:off x="1692784" y="3151006"/>
            <a:ext cx="4572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A8C0C976-C82A-775D-0AB8-59F156F09F78}"/>
              </a:ext>
            </a:extLst>
          </p:cNvPr>
          <p:cNvSpPr txBox="1"/>
          <p:nvPr/>
        </p:nvSpPr>
        <p:spPr>
          <a:xfrm>
            <a:off x="1387226" y="3100747"/>
            <a:ext cx="2984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83DF302-21D4-815C-E60B-03D7300DBC0D}"/>
              </a:ext>
            </a:extLst>
          </p:cNvPr>
          <p:cNvSpPr txBox="1"/>
          <p:nvPr/>
        </p:nvSpPr>
        <p:spPr>
          <a:xfrm>
            <a:off x="4671768" y="1275924"/>
            <a:ext cx="7359763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As,      F = ma</a:t>
            </a:r>
          </a:p>
          <a:p>
            <a:r>
              <a:rPr lang="en-US" sz="3200" dirty="0">
                <a:solidFill>
                  <a:schemeClr val="bg1"/>
                </a:solidFill>
              </a:rPr>
              <a:t> </a:t>
            </a:r>
          </a:p>
          <a:p>
            <a:r>
              <a:rPr lang="en-US" sz="3200" dirty="0">
                <a:solidFill>
                  <a:schemeClr val="bg1"/>
                </a:solidFill>
              </a:rPr>
              <a:t>	a = </a:t>
            </a:r>
          </a:p>
          <a:p>
            <a:r>
              <a:rPr lang="en-US" sz="3200" dirty="0">
                <a:solidFill>
                  <a:schemeClr val="bg1"/>
                </a:solidFill>
              </a:rPr>
              <a:t>This is called an acceleration due to gravity. </a:t>
            </a:r>
          </a:p>
          <a:p>
            <a:r>
              <a:rPr lang="en-US" sz="3200" dirty="0">
                <a:solidFill>
                  <a:schemeClr val="bg1"/>
                </a:solidFill>
              </a:rPr>
              <a:t>It is represented as, ‘g’. </a:t>
            </a:r>
          </a:p>
          <a:p>
            <a:r>
              <a:rPr lang="en-US" sz="3200" dirty="0">
                <a:solidFill>
                  <a:schemeClr val="bg1"/>
                </a:solidFill>
              </a:rPr>
              <a:t>As  	F = mg</a:t>
            </a:r>
          </a:p>
          <a:p>
            <a:r>
              <a:rPr lang="en-US" sz="3200" dirty="0">
                <a:solidFill>
                  <a:schemeClr val="bg1"/>
                </a:solidFill>
              </a:rPr>
              <a:t>	</a:t>
            </a:r>
          </a:p>
          <a:p>
            <a:r>
              <a:rPr lang="en-US" sz="3200" dirty="0">
                <a:solidFill>
                  <a:schemeClr val="bg1"/>
                </a:solidFill>
              </a:rPr>
              <a:t>	g = </a:t>
            </a:r>
          </a:p>
          <a:p>
            <a:endParaRPr lang="en-US" sz="3200" dirty="0">
              <a:solidFill>
                <a:schemeClr val="bg1"/>
              </a:solidFill>
            </a:endParaRPr>
          </a:p>
          <a:p>
            <a:r>
              <a:rPr lang="en-US" sz="3200" dirty="0">
                <a:solidFill>
                  <a:schemeClr val="bg1"/>
                </a:solidFill>
              </a:rPr>
              <a:t>	g =  			</a:t>
            </a:r>
            <a:endParaRPr lang="en-IN" sz="3200" dirty="0">
              <a:solidFill>
                <a:schemeClr val="bg1"/>
              </a:solidFill>
            </a:endParaRPr>
          </a:p>
        </p:txBody>
      </p:sp>
      <p:graphicFrame>
        <p:nvGraphicFramePr>
          <p:cNvPr id="19" name="Object 18">
            <a:extLst>
              <a:ext uri="{FF2B5EF4-FFF2-40B4-BE49-F238E27FC236}">
                <a16:creationId xmlns:a16="http://schemas.microsoft.com/office/drawing/2014/main" id="{6165B0C0-D936-4632-7933-01B733DC906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95217353"/>
              </p:ext>
            </p:extLst>
          </p:nvPr>
        </p:nvGraphicFramePr>
        <p:xfrm>
          <a:off x="6329924" y="1819830"/>
          <a:ext cx="528043" cy="11243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83574" imgH="392018" progId="Equation.DSMT4">
                  <p:embed/>
                </p:oleObj>
              </mc:Choice>
              <mc:Fallback>
                <p:oleObj name="Equation" r:id="rId4" imgW="183574" imgH="392018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329924" y="1819830"/>
                        <a:ext cx="528043" cy="112436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>
            <a:extLst>
              <a:ext uri="{FF2B5EF4-FFF2-40B4-BE49-F238E27FC236}">
                <a16:creationId xmlns:a16="http://schemas.microsoft.com/office/drawing/2014/main" id="{C82C87ED-4592-FE33-C020-AEEFD6C7885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8766381"/>
              </p:ext>
            </p:extLst>
          </p:nvPr>
        </p:nvGraphicFramePr>
        <p:xfrm>
          <a:off x="6346346" y="4429919"/>
          <a:ext cx="523875" cy="1123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523654" imgH="1123924" progId="Equation.DSMT4">
                  <p:embed/>
                </p:oleObj>
              </mc:Choice>
              <mc:Fallback>
                <p:oleObj name="Equation" r:id="rId6" imgW="523654" imgH="1123924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346346" y="4429919"/>
                        <a:ext cx="523875" cy="1123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>
            <a:extLst>
              <a:ext uri="{FF2B5EF4-FFF2-40B4-BE49-F238E27FC236}">
                <a16:creationId xmlns:a16="http://schemas.microsoft.com/office/drawing/2014/main" id="{6DB7E4F5-3451-B815-50B5-31BA555505E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59276577"/>
              </p:ext>
            </p:extLst>
          </p:nvPr>
        </p:nvGraphicFramePr>
        <p:xfrm>
          <a:off x="6319551" y="5495924"/>
          <a:ext cx="1155802" cy="11239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403932" imgH="392018" progId="Equation.DSMT4">
                  <p:embed/>
                </p:oleObj>
              </mc:Choice>
              <mc:Fallback>
                <p:oleObj name="Equation" r:id="rId8" imgW="403932" imgH="392018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319551" y="5495924"/>
                        <a:ext cx="1155802" cy="112395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2" name="Group 21">
            <a:extLst>
              <a:ext uri="{FF2B5EF4-FFF2-40B4-BE49-F238E27FC236}">
                <a16:creationId xmlns:a16="http://schemas.microsoft.com/office/drawing/2014/main" id="{1590E4F7-5095-6A11-0479-DDF2C1AD3362}"/>
              </a:ext>
            </a:extLst>
          </p:cNvPr>
          <p:cNvGrpSpPr/>
          <p:nvPr/>
        </p:nvGrpSpPr>
        <p:grpSpPr>
          <a:xfrm>
            <a:off x="7817086" y="5779164"/>
            <a:ext cx="1718140" cy="784167"/>
            <a:chOff x="3352800" y="3499967"/>
            <a:chExt cx="1295400" cy="640080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10C85DFC-6E87-2908-AE74-DD71BAFC357B}"/>
                </a:ext>
              </a:extLst>
            </p:cNvPr>
            <p:cNvSpPr/>
            <p:nvPr/>
          </p:nvSpPr>
          <p:spPr>
            <a:xfrm>
              <a:off x="3352800" y="3499967"/>
              <a:ext cx="1295400" cy="640080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190500" h="38100"/>
            </a:sp3d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D068429-7F9D-677B-1D4E-099DB38B9747}"/>
                </a:ext>
              </a:extLst>
            </p:cNvPr>
            <p:cNvSpPr txBox="1"/>
            <p:nvPr/>
          </p:nvSpPr>
          <p:spPr>
            <a:xfrm>
              <a:off x="3404120" y="3646622"/>
              <a:ext cx="267340" cy="427081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wrap="none" rtlCol="0">
              <a:spAutoFit/>
            </a:bodyPr>
            <a:lstStyle/>
            <a:p>
              <a:r>
                <a:rPr lang="en-US" sz="2800" b="1" dirty="0">
                  <a:cs typeface="Times New Roman" pitchFamily="18" charset="0"/>
                </a:rPr>
                <a:t>g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066B129F-AD5A-B079-5B98-47B1BC3E8D48}"/>
                    </a:ext>
                  </a:extLst>
                </p:cNvPr>
                <p:cNvSpPr txBox="1"/>
                <p:nvPr/>
              </p:nvSpPr>
              <p:spPr>
                <a:xfrm>
                  <a:off x="3657600" y="3531046"/>
                  <a:ext cx="966894" cy="555991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400" b="1" dirty="0"/>
                    <a:t>=</a:t>
                  </a:r>
                  <a:r>
                    <a:rPr lang="en-US" sz="2000" b="1" dirty="0"/>
                    <a:t>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24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b="1" i="0" smtClean="0">
                              <a:latin typeface="Times New Roman" pitchFamily="18" charset="0"/>
                              <a:cs typeface="Times New Roman" pitchFamily="18" charset="0"/>
                            </a:rPr>
                            <m:t>GM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b="1" i="0" smtClean="0">
                              <a:latin typeface="Times New Roman" pitchFamily="18" charset="0"/>
                              <a:cs typeface="Times New Roman" pitchFamily="18" charset="0"/>
                            </a:rPr>
                            <m:t>r</m:t>
                          </m:r>
                          <m:r>
                            <m:rPr>
                              <m:nor/>
                            </m:rPr>
                            <a:rPr lang="en-US" sz="2400" b="1" i="0" baseline="30000" smtClean="0">
                              <a:latin typeface="Times New Roman" pitchFamily="18" charset="0"/>
                              <a:cs typeface="Times New Roman" pitchFamily="18" charset="0"/>
                            </a:rPr>
                            <m:t>2</m:t>
                          </m:r>
                        </m:den>
                      </m:f>
                    </m:oMath>
                  </a14:m>
                  <a:endParaRPr lang="en-US" sz="2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mc:Choice>
          <mc:Fallback xmlns="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066B129F-AD5A-B079-5B98-47B1BC3E8D4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57600" y="3531046"/>
                  <a:ext cx="966894" cy="555991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C23D6D50-B9DA-211F-77DF-BF2CE923E245}"/>
                </a:ext>
              </a:extLst>
            </p:cNvPr>
            <p:cNvCxnSpPr/>
            <p:nvPr/>
          </p:nvCxnSpPr>
          <p:spPr>
            <a:xfrm rot="10800000">
              <a:off x="4130040" y="3846677"/>
              <a:ext cx="365760" cy="0"/>
            </a:xfrm>
            <a:prstGeom prst="line">
              <a:avLst/>
            </a:prstGeom>
            <a:ln w="28575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BD24B731-3EF4-F54E-6187-6B4AC086A42E}"/>
              </a:ext>
            </a:extLst>
          </p:cNvPr>
          <p:cNvCxnSpPr>
            <a:cxnSpLocks/>
          </p:cNvCxnSpPr>
          <p:nvPr/>
        </p:nvCxnSpPr>
        <p:spPr>
          <a:xfrm flipH="1">
            <a:off x="7038619" y="5582076"/>
            <a:ext cx="257175" cy="42008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E09F4666-143E-01D2-66BC-D476747DA543}"/>
              </a:ext>
            </a:extLst>
          </p:cNvPr>
          <p:cNvCxnSpPr>
            <a:cxnSpLocks/>
          </p:cNvCxnSpPr>
          <p:nvPr/>
        </p:nvCxnSpPr>
        <p:spPr>
          <a:xfrm flipH="1">
            <a:off x="6640277" y="6199790"/>
            <a:ext cx="257175" cy="42008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109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1" grpId="0"/>
      <p:bldP spid="12" grpId="0"/>
      <p:bldP spid="13" grpId="0"/>
      <p:bldP spid="15" grpId="0" animBg="1"/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05232-55FC-14F6-4E8F-625EA5615B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1A0E1D-B23E-B002-6635-649CEE24E3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B9F5C1-D20B-B59E-9AAD-ACC82ECF4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8100" y="0"/>
            <a:ext cx="12268200" cy="68580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1F1823B-89FF-CD5F-5355-7E80DC705B52}"/>
              </a:ext>
            </a:extLst>
          </p:cNvPr>
          <p:cNvSpPr txBox="1"/>
          <p:nvPr/>
        </p:nvSpPr>
        <p:spPr>
          <a:xfrm>
            <a:off x="202859" y="505478"/>
            <a:ext cx="10969966" cy="1200329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cs typeface="Times New Roman" pitchFamily="18" charset="0"/>
              </a:rPr>
              <a:t>  </a:t>
            </a:r>
            <a:r>
              <a:rPr lang="en-US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Acceleration due to Gravity on surface of the earth (Value)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60FE036-0C90-5EFE-A541-F1C820F972AA}"/>
              </a:ext>
            </a:extLst>
          </p:cNvPr>
          <p:cNvGrpSpPr/>
          <p:nvPr/>
        </p:nvGrpSpPr>
        <p:grpSpPr>
          <a:xfrm>
            <a:off x="6167111" y="2776305"/>
            <a:ext cx="2904488" cy="954614"/>
            <a:chOff x="3695641" y="2441317"/>
            <a:chExt cx="1714559" cy="716780"/>
          </a:xfrm>
        </p:grpSpPr>
        <p:sp>
          <p:nvSpPr>
            <p:cNvPr id="13" name="Round Diagonal Corner Rectangle 73">
              <a:extLst>
                <a:ext uri="{FF2B5EF4-FFF2-40B4-BE49-F238E27FC236}">
                  <a16:creationId xmlns:a16="http://schemas.microsoft.com/office/drawing/2014/main" id="{545B8F2A-FC7C-291F-0081-539B12A0B5B6}"/>
                </a:ext>
              </a:extLst>
            </p:cNvPr>
            <p:cNvSpPr/>
            <p:nvPr/>
          </p:nvSpPr>
          <p:spPr>
            <a:xfrm>
              <a:off x="3695641" y="2475472"/>
              <a:ext cx="1714559" cy="682625"/>
            </a:xfrm>
            <a:prstGeom prst="round2DiagRect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7571FD1-7D29-C90B-3962-0FC4FA4B62C5}"/>
                </a:ext>
              </a:extLst>
            </p:cNvPr>
            <p:cNvSpPr txBox="1"/>
            <p:nvPr/>
          </p:nvSpPr>
          <p:spPr>
            <a:xfrm>
              <a:off x="3779483" y="2609562"/>
              <a:ext cx="230134" cy="4062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latin typeface="Times New Roman" pitchFamily="18" charset="0"/>
                  <a:cs typeface="Times New Roman" pitchFamily="18" charset="0"/>
                </a:rPr>
                <a:t>g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2C03BB2-3584-AB33-A7F4-CADECD1E18B5}"/>
                </a:ext>
              </a:extLst>
            </p:cNvPr>
            <p:cNvSpPr txBox="1"/>
            <p:nvPr/>
          </p:nvSpPr>
          <p:spPr>
            <a:xfrm>
              <a:off x="4209285" y="2609562"/>
              <a:ext cx="230134" cy="3634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>
                  <a:latin typeface="Times New Roman" pitchFamily="18" charset="0"/>
                  <a:cs typeface="Times New Roman" pitchFamily="18" charset="0"/>
                </a:rPr>
                <a:t>=</a:t>
              </a:r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13766609-A858-F544-5829-C793CACEE96E}"/>
                </a:ext>
              </a:extLst>
            </p:cNvPr>
            <p:cNvGrpSpPr/>
            <p:nvPr/>
          </p:nvGrpSpPr>
          <p:grpSpPr>
            <a:xfrm>
              <a:off x="4517739" y="2441317"/>
              <a:ext cx="771036" cy="690129"/>
              <a:chOff x="4517739" y="2664595"/>
              <a:chExt cx="771036" cy="690129"/>
            </a:xfrm>
          </p:grpSpPr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0F2EBE18-BB5D-DD98-2FF1-0A0917D64EB1}"/>
                  </a:ext>
                </a:extLst>
              </p:cNvPr>
              <p:cNvSpPr txBox="1"/>
              <p:nvPr/>
            </p:nvSpPr>
            <p:spPr>
              <a:xfrm>
                <a:off x="4571290" y="2664595"/>
                <a:ext cx="675917" cy="3928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b="1" dirty="0">
                    <a:latin typeface="Times New Roman" pitchFamily="18" charset="0"/>
                    <a:cs typeface="Times New Roman" pitchFamily="18" charset="0"/>
                  </a:rPr>
                  <a:t>GM</a:t>
                </a: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B82F5AD-9DDC-2789-3620-805D480AE3BA}"/>
                  </a:ext>
                </a:extLst>
              </p:cNvPr>
              <p:cNvSpPr txBox="1"/>
              <p:nvPr/>
            </p:nvSpPr>
            <p:spPr>
              <a:xfrm>
                <a:off x="4639086" y="3008080"/>
                <a:ext cx="570763" cy="3466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>
                    <a:latin typeface="Times New Roman" pitchFamily="18" charset="0"/>
                    <a:cs typeface="Times New Roman" pitchFamily="18" charset="0"/>
                  </a:rPr>
                  <a:t>R</a:t>
                </a:r>
                <a:r>
                  <a:rPr lang="en-US" sz="2400" b="1" baseline="30000" dirty="0">
                    <a:latin typeface="Times New Roman" pitchFamily="18" charset="0"/>
                    <a:cs typeface="Times New Roman" pitchFamily="18" charset="0"/>
                  </a:rPr>
                  <a:t>2</a:t>
                </a:r>
              </a:p>
            </p:txBody>
          </p: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2E5FA1B2-02A3-062E-35DD-A69C76361EF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517739" y="3054351"/>
                <a:ext cx="771036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3D7A3FE-4954-8313-75F9-3A6B4AF6241C}"/>
              </a:ext>
            </a:extLst>
          </p:cNvPr>
          <p:cNvGrpSpPr/>
          <p:nvPr/>
        </p:nvGrpSpPr>
        <p:grpSpPr>
          <a:xfrm>
            <a:off x="6193519" y="4045097"/>
            <a:ext cx="3221442" cy="933771"/>
            <a:chOff x="6249932" y="4061645"/>
            <a:chExt cx="2069294" cy="378478"/>
          </a:xfrm>
        </p:grpSpPr>
        <p:sp>
          <p:nvSpPr>
            <p:cNvPr id="21" name="Rounded Rectangle 18">
              <a:extLst>
                <a:ext uri="{FF2B5EF4-FFF2-40B4-BE49-F238E27FC236}">
                  <a16:creationId xmlns:a16="http://schemas.microsoft.com/office/drawing/2014/main" id="{BAB8530A-4FC0-CB8C-15D2-212774C88682}"/>
                </a:ext>
              </a:extLst>
            </p:cNvPr>
            <p:cNvSpPr/>
            <p:nvPr/>
          </p:nvSpPr>
          <p:spPr>
            <a:xfrm>
              <a:off x="6249932" y="4061645"/>
              <a:ext cx="1783117" cy="378478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35F63C4-F9DE-4684-1102-1DBF599282B3}"/>
                </a:ext>
              </a:extLst>
            </p:cNvPr>
            <p:cNvSpPr txBox="1"/>
            <p:nvPr/>
          </p:nvSpPr>
          <p:spPr>
            <a:xfrm>
              <a:off x="6393445" y="4136432"/>
              <a:ext cx="420960" cy="2370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dirty="0">
                  <a:latin typeface="Times New Roman" pitchFamily="18" charset="0"/>
                  <a:cs typeface="Times New Roman" pitchFamily="18" charset="0"/>
                </a:rPr>
                <a:t>g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295984C-B596-9D95-7CFC-4685B74BD25F}"/>
                </a:ext>
              </a:extLst>
            </p:cNvPr>
            <p:cNvSpPr txBox="1"/>
            <p:nvPr/>
          </p:nvSpPr>
          <p:spPr>
            <a:xfrm>
              <a:off x="6679622" y="4169468"/>
              <a:ext cx="237479" cy="212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latin typeface="Times New Roman" pitchFamily="18" charset="0"/>
                  <a:cs typeface="Times New Roman" pitchFamily="18" charset="0"/>
                </a:rPr>
                <a:t>=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7604EE0-A75A-577A-DF91-2DAFD47E8576}"/>
                </a:ext>
              </a:extLst>
            </p:cNvPr>
            <p:cNvSpPr txBox="1"/>
            <p:nvPr/>
          </p:nvSpPr>
          <p:spPr>
            <a:xfrm>
              <a:off x="6917101" y="4166062"/>
              <a:ext cx="1402125" cy="212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latin typeface="Times New Roman" pitchFamily="18" charset="0"/>
                  <a:cs typeface="Times New Roman" pitchFamily="18" charset="0"/>
                </a:rPr>
                <a:t>9.8 m/sec</a:t>
              </a:r>
              <a:r>
                <a:rPr lang="en-US" sz="2800" b="1" baseline="30000" dirty="0">
                  <a:latin typeface="Times New Roman" pitchFamily="18" charset="0"/>
                  <a:cs typeface="Times New Roman" pitchFamily="18" charset="0"/>
                </a:rPr>
                <a:t>2</a:t>
              </a:r>
            </a:p>
          </p:txBody>
        </p:sp>
      </p:grpSp>
      <p:sp>
        <p:nvSpPr>
          <p:cNvPr id="25" name="Oval 24">
            <a:extLst>
              <a:ext uri="{FF2B5EF4-FFF2-40B4-BE49-F238E27FC236}">
                <a16:creationId xmlns:a16="http://schemas.microsoft.com/office/drawing/2014/main" id="{879D612B-B5FD-7843-C333-FC03743686F6}"/>
              </a:ext>
            </a:extLst>
          </p:cNvPr>
          <p:cNvSpPr/>
          <p:nvPr/>
        </p:nvSpPr>
        <p:spPr>
          <a:xfrm>
            <a:off x="737864" y="2098359"/>
            <a:ext cx="3949855" cy="3727512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3333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1F1487A-0B78-2527-D42E-52E84B9275DA}"/>
              </a:ext>
            </a:extLst>
          </p:cNvPr>
          <p:cNvSpPr txBox="1"/>
          <p:nvPr/>
        </p:nvSpPr>
        <p:spPr>
          <a:xfrm>
            <a:off x="1320371" y="4870781"/>
            <a:ext cx="280395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  <a:cs typeface="Times New Roman" pitchFamily="18" charset="0"/>
              </a:rPr>
              <a:t>Gravitational </a:t>
            </a:r>
          </a:p>
          <a:p>
            <a:pPr algn="ctr"/>
            <a:r>
              <a:rPr lang="en-US" sz="2800" b="1" dirty="0">
                <a:solidFill>
                  <a:srgbClr val="FF0000"/>
                </a:solidFill>
                <a:cs typeface="Times New Roman" pitchFamily="18" charset="0"/>
              </a:rPr>
              <a:t>field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B260FD3-98FC-9161-5598-DB79898965F0}"/>
              </a:ext>
            </a:extLst>
          </p:cNvPr>
          <p:cNvSpPr txBox="1"/>
          <p:nvPr/>
        </p:nvSpPr>
        <p:spPr>
          <a:xfrm>
            <a:off x="3519003" y="3743495"/>
            <a:ext cx="8864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6600CC"/>
                </a:solidFill>
                <a:latin typeface="Times New Roman" pitchFamily="18" charset="0"/>
                <a:cs typeface="Times New Roman" pitchFamily="18" charset="0"/>
              </a:rPr>
              <a:t>Earth </a:t>
            </a:r>
          </a:p>
          <a:p>
            <a:r>
              <a:rPr lang="en-US" sz="2000" b="1" dirty="0">
                <a:solidFill>
                  <a:srgbClr val="6600CC"/>
                </a:solidFill>
                <a:latin typeface="Times New Roman" pitchFamily="18" charset="0"/>
                <a:cs typeface="Times New Roman" pitchFamily="18" charset="0"/>
              </a:rPr>
              <a:t>(M)</a:t>
            </a:r>
          </a:p>
        </p:txBody>
      </p:sp>
      <p:pic>
        <p:nvPicPr>
          <p:cNvPr id="28" name="Picture 2" descr="http://brianin3d.files.wordpress.com/2012/01/just_earth_400.gif">
            <a:extLst>
              <a:ext uri="{FF2B5EF4-FFF2-40B4-BE49-F238E27FC236}">
                <a16:creationId xmlns:a16="http://schemas.microsoft.com/office/drawing/2014/main" id="{20AA2B33-2E4E-9BAD-B976-09623F964B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64671" y="2875651"/>
            <a:ext cx="2237158" cy="2237158"/>
          </a:xfrm>
          <a:prstGeom prst="rect">
            <a:avLst/>
          </a:prstGeom>
          <a:noFill/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2023ACD8-0682-5F16-D200-F31B258C0B6E}"/>
              </a:ext>
            </a:extLst>
          </p:cNvPr>
          <p:cNvSpPr txBox="1"/>
          <p:nvPr/>
        </p:nvSpPr>
        <p:spPr>
          <a:xfrm>
            <a:off x="3052784" y="2788163"/>
            <a:ext cx="929293" cy="461665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Force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C540143-C49D-01C8-A89C-4B9BD6D59C61}"/>
              </a:ext>
            </a:extLst>
          </p:cNvPr>
          <p:cNvSpPr txBox="1"/>
          <p:nvPr/>
        </p:nvSpPr>
        <p:spPr>
          <a:xfrm>
            <a:off x="2487357" y="2586390"/>
            <a:ext cx="6463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(m)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4356D95-8975-2962-DE87-9FDEBC2EDB54}"/>
              </a:ext>
            </a:extLst>
          </p:cNvPr>
          <p:cNvSpPr txBox="1"/>
          <p:nvPr/>
        </p:nvSpPr>
        <p:spPr>
          <a:xfrm>
            <a:off x="2016442" y="2317250"/>
            <a:ext cx="1136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Object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44A0DC68-1250-45B5-AA89-906C19DC8D62}"/>
              </a:ext>
            </a:extLst>
          </p:cNvPr>
          <p:cNvSpPr/>
          <p:nvPr/>
        </p:nvSpPr>
        <p:spPr>
          <a:xfrm>
            <a:off x="2271511" y="3115503"/>
            <a:ext cx="152400" cy="152400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7681B47A-2922-4B3E-B9D8-D1C505E82DC2}"/>
              </a:ext>
            </a:extLst>
          </p:cNvPr>
          <p:cNvCxnSpPr>
            <a:cxnSpLocks/>
          </p:cNvCxnSpPr>
          <p:nvPr/>
        </p:nvCxnSpPr>
        <p:spPr>
          <a:xfrm>
            <a:off x="2347711" y="3280728"/>
            <a:ext cx="0" cy="714015"/>
          </a:xfrm>
          <a:prstGeom prst="straightConnector1">
            <a:avLst/>
          </a:prstGeom>
          <a:ln w="38100">
            <a:solidFill>
              <a:srgbClr val="FFFF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92343880-F152-6BEA-28D5-9CC67407F9B5}"/>
              </a:ext>
            </a:extLst>
          </p:cNvPr>
          <p:cNvSpPr txBox="1"/>
          <p:nvPr/>
        </p:nvSpPr>
        <p:spPr>
          <a:xfrm>
            <a:off x="1272736" y="3849351"/>
            <a:ext cx="5828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51D4C70-20EA-2B7F-FED1-7D10042C8ACB}"/>
              </a:ext>
            </a:extLst>
          </p:cNvPr>
          <p:cNvSpPr txBox="1"/>
          <p:nvPr/>
        </p:nvSpPr>
        <p:spPr>
          <a:xfrm>
            <a:off x="4368624" y="5348465"/>
            <a:ext cx="782337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cs typeface="Times New Roman" pitchFamily="18" charset="0"/>
              </a:rPr>
              <a:t>This is the value of acceleration due to  gravity on the surface of the earth.</a:t>
            </a:r>
            <a:endParaRPr lang="en-US" sz="2800" b="1" baseline="30000" dirty="0">
              <a:solidFill>
                <a:schemeClr val="bg1"/>
              </a:solidFill>
              <a:cs typeface="Times New Roman" pitchFamily="18" charset="0"/>
            </a:endParaRPr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FB432BA8-37E1-1BFD-8748-D0297434FA6E}"/>
              </a:ext>
            </a:extLst>
          </p:cNvPr>
          <p:cNvCxnSpPr>
            <a:cxnSpLocks/>
          </p:cNvCxnSpPr>
          <p:nvPr/>
        </p:nvCxnSpPr>
        <p:spPr>
          <a:xfrm>
            <a:off x="1628775" y="3657770"/>
            <a:ext cx="0" cy="76826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20033CCA-140F-020C-B1F6-45441174E4C8}"/>
              </a:ext>
            </a:extLst>
          </p:cNvPr>
          <p:cNvCxnSpPr>
            <a:cxnSpLocks/>
          </p:cNvCxnSpPr>
          <p:nvPr/>
        </p:nvCxnSpPr>
        <p:spPr>
          <a:xfrm>
            <a:off x="1504950" y="3657770"/>
            <a:ext cx="24059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A236F1EE-92E8-6298-50FE-561F0054A4ED}"/>
              </a:ext>
            </a:extLst>
          </p:cNvPr>
          <p:cNvCxnSpPr>
            <a:cxnSpLocks/>
          </p:cNvCxnSpPr>
          <p:nvPr/>
        </p:nvCxnSpPr>
        <p:spPr>
          <a:xfrm>
            <a:off x="1510948" y="4426031"/>
            <a:ext cx="24059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2441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708 -2.71605E-6 L 0.30208 -0.2391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750" y="-119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05232-55FC-14F6-4E8F-625EA5615B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1A0E1D-B23E-B002-6635-649CEE24E3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B9F5C1-D20B-B59E-9AAD-ACC82ECF4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682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57CF1BA-CCCA-2073-636E-D7F6BDCB28AC}"/>
              </a:ext>
            </a:extLst>
          </p:cNvPr>
          <p:cNvSpPr txBox="1"/>
          <p:nvPr/>
        </p:nvSpPr>
        <p:spPr>
          <a:xfrm>
            <a:off x="111301" y="608358"/>
            <a:ext cx="11969398" cy="1200329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cs typeface="Times New Roman" pitchFamily="18" charset="0"/>
              </a:rPr>
              <a:t>  </a:t>
            </a:r>
            <a:r>
              <a:rPr lang="en-US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Acceleration due to gravity at a height from the surface of  the earth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53078F0-E6C9-A7FE-4FC4-5249A88B669E}"/>
              </a:ext>
            </a:extLst>
          </p:cNvPr>
          <p:cNvSpPr/>
          <p:nvPr/>
        </p:nvSpPr>
        <p:spPr>
          <a:xfrm>
            <a:off x="746760" y="2565480"/>
            <a:ext cx="4023360" cy="3728878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3333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3A8F702-5D13-07FC-9695-EA4A19482690}"/>
              </a:ext>
            </a:extLst>
          </p:cNvPr>
          <p:cNvSpPr txBox="1"/>
          <p:nvPr/>
        </p:nvSpPr>
        <p:spPr>
          <a:xfrm>
            <a:off x="2304246" y="2787495"/>
            <a:ext cx="1136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Object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9" name="Picture 2" descr="http://brianin3d.files.wordpress.com/2012/01/just_earth_400.gif">
            <a:extLst>
              <a:ext uri="{FF2B5EF4-FFF2-40B4-BE49-F238E27FC236}">
                <a16:creationId xmlns:a16="http://schemas.microsoft.com/office/drawing/2014/main" id="{F75C7393-C837-C638-3501-88B34FE156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00997" y="3510492"/>
            <a:ext cx="2023836" cy="2023836"/>
          </a:xfrm>
          <a:prstGeom prst="rect">
            <a:avLst/>
          </a:prstGeom>
          <a:noFill/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ED0987F-4CBA-D916-4159-40D7499C26B0}"/>
              </a:ext>
            </a:extLst>
          </p:cNvPr>
          <p:cNvSpPr txBox="1"/>
          <p:nvPr/>
        </p:nvSpPr>
        <p:spPr>
          <a:xfrm>
            <a:off x="1606900" y="5223488"/>
            <a:ext cx="234872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Gravitational </a:t>
            </a:r>
          </a:p>
          <a:p>
            <a:pPr algn="ctr"/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field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D310457-92C4-E6FB-4D06-57D301A28BA1}"/>
              </a:ext>
            </a:extLst>
          </p:cNvPr>
          <p:cNvSpPr txBox="1"/>
          <p:nvPr/>
        </p:nvSpPr>
        <p:spPr>
          <a:xfrm>
            <a:off x="2773875" y="3073047"/>
            <a:ext cx="6463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(m)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48153B8-C375-3D0F-CF95-871D79A307C2}"/>
              </a:ext>
            </a:extLst>
          </p:cNvPr>
          <p:cNvSpPr txBox="1"/>
          <p:nvPr/>
        </p:nvSpPr>
        <p:spPr>
          <a:xfrm>
            <a:off x="3409780" y="4399492"/>
            <a:ext cx="103105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6600CC"/>
                </a:solidFill>
                <a:latin typeface="Times New Roman" pitchFamily="18" charset="0"/>
                <a:cs typeface="Times New Roman" pitchFamily="18" charset="0"/>
              </a:rPr>
              <a:t>Earth </a:t>
            </a:r>
          </a:p>
          <a:p>
            <a:r>
              <a:rPr lang="en-US" sz="2400" b="1" dirty="0">
                <a:solidFill>
                  <a:srgbClr val="6600CC"/>
                </a:solidFill>
                <a:latin typeface="Times New Roman" pitchFamily="18" charset="0"/>
                <a:cs typeface="Times New Roman" pitchFamily="18" charset="0"/>
              </a:rPr>
              <a:t>(M)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055928C3-F4E6-57AE-6F4B-DA9B07F2F116}"/>
              </a:ext>
            </a:extLst>
          </p:cNvPr>
          <p:cNvSpPr/>
          <p:nvPr/>
        </p:nvSpPr>
        <p:spPr>
          <a:xfrm>
            <a:off x="2632900" y="3228772"/>
            <a:ext cx="152400" cy="152400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E15E8504-A108-BD1B-7B8F-8961C8D49D83}"/>
              </a:ext>
            </a:extLst>
          </p:cNvPr>
          <p:cNvCxnSpPr/>
          <p:nvPr/>
        </p:nvCxnSpPr>
        <p:spPr>
          <a:xfrm>
            <a:off x="2709100" y="3381172"/>
            <a:ext cx="1262" cy="733508"/>
          </a:xfrm>
          <a:prstGeom prst="straightConnector1">
            <a:avLst/>
          </a:prstGeom>
          <a:ln w="38100">
            <a:solidFill>
              <a:srgbClr val="FFFF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0396540D-E69D-3995-C58C-6440C6092768}"/>
              </a:ext>
            </a:extLst>
          </p:cNvPr>
          <p:cNvSpPr txBox="1"/>
          <p:nvPr/>
        </p:nvSpPr>
        <p:spPr>
          <a:xfrm>
            <a:off x="2865758" y="3835047"/>
            <a:ext cx="929293" cy="461665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Force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18211E5A-5B16-57AA-D8EB-533732D28DF2}"/>
              </a:ext>
            </a:extLst>
          </p:cNvPr>
          <p:cNvCxnSpPr/>
          <p:nvPr/>
        </p:nvCxnSpPr>
        <p:spPr>
          <a:xfrm flipV="1">
            <a:off x="3474720" y="3301647"/>
            <a:ext cx="507229" cy="507143"/>
          </a:xfrm>
          <a:prstGeom prst="straightConnector1">
            <a:avLst/>
          </a:prstGeom>
          <a:ln w="38100">
            <a:solidFill>
              <a:srgbClr val="33CC33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1C33EB1-0DEE-879D-DA92-ADD933AAE9ED}"/>
              </a:ext>
            </a:extLst>
          </p:cNvPr>
          <p:cNvGrpSpPr/>
          <p:nvPr/>
        </p:nvGrpSpPr>
        <p:grpSpPr>
          <a:xfrm>
            <a:off x="1469384" y="3823663"/>
            <a:ext cx="538033" cy="701039"/>
            <a:chOff x="737864" y="2255566"/>
            <a:chExt cx="538033" cy="701039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06571AC9-CA6E-5404-C152-3ED1260B3E49}"/>
                </a:ext>
              </a:extLst>
            </p:cNvPr>
            <p:cNvCxnSpPr/>
            <p:nvPr/>
          </p:nvCxnSpPr>
          <p:spPr>
            <a:xfrm flipH="1">
              <a:off x="918709" y="2956605"/>
              <a:ext cx="35718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19ACD2B-5D4A-7FD4-9A42-0A28280AB4AB}"/>
                </a:ext>
              </a:extLst>
            </p:cNvPr>
            <p:cNvSpPr txBox="1"/>
            <p:nvPr/>
          </p:nvSpPr>
          <p:spPr>
            <a:xfrm>
              <a:off x="737864" y="2381188"/>
              <a:ext cx="37061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latin typeface="Times New Roman" pitchFamily="18" charset="0"/>
                  <a:cs typeface="Times New Roman" pitchFamily="18" charset="0"/>
                </a:rPr>
                <a:t>R</a:t>
              </a:r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F5D3AB39-8AA2-1BBB-D7C3-8A26DAEFA856}"/>
                </a:ext>
              </a:extLst>
            </p:cNvPr>
            <p:cNvCxnSpPr/>
            <p:nvPr/>
          </p:nvCxnSpPr>
          <p:spPr>
            <a:xfrm flipH="1">
              <a:off x="1092200" y="2255566"/>
              <a:ext cx="8138" cy="697184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FBCE888-B91F-2539-6706-0C0D116AF578}"/>
              </a:ext>
            </a:extLst>
          </p:cNvPr>
          <p:cNvGrpSpPr/>
          <p:nvPr/>
        </p:nvGrpSpPr>
        <p:grpSpPr>
          <a:xfrm>
            <a:off x="1164584" y="3287358"/>
            <a:ext cx="298480" cy="1280160"/>
            <a:chOff x="433064" y="1719261"/>
            <a:chExt cx="298480" cy="1280160"/>
          </a:xfrm>
        </p:grpSpPr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C3C34C66-938D-4389-8986-7CDA7011963D}"/>
                </a:ext>
              </a:extLst>
            </p:cNvPr>
            <p:cNvCxnSpPr/>
            <p:nvPr/>
          </p:nvCxnSpPr>
          <p:spPr>
            <a:xfrm flipH="1">
              <a:off x="709623" y="1719261"/>
              <a:ext cx="0" cy="128016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CDF9D56-DFE9-6EF7-D969-A6E81574F7AC}"/>
                </a:ext>
              </a:extLst>
            </p:cNvPr>
            <p:cNvSpPr txBox="1"/>
            <p:nvPr/>
          </p:nvSpPr>
          <p:spPr>
            <a:xfrm>
              <a:off x="433064" y="2095440"/>
              <a:ext cx="29848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latin typeface="Times New Roman" pitchFamily="18" charset="0"/>
                  <a:cs typeface="Times New Roman" pitchFamily="18" charset="0"/>
                </a:rPr>
                <a:t>r</a:t>
              </a:r>
            </a:p>
          </p:txBody>
        </p:sp>
      </p:grp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47EF2533-B607-CAB9-0B63-B507583BB776}"/>
              </a:ext>
            </a:extLst>
          </p:cNvPr>
          <p:cNvCxnSpPr>
            <a:cxnSpLocks/>
          </p:cNvCxnSpPr>
          <p:nvPr/>
        </p:nvCxnSpPr>
        <p:spPr>
          <a:xfrm>
            <a:off x="1689823" y="3808790"/>
            <a:ext cx="267794" cy="515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B975D0BB-B59A-B2A3-161E-CBF0A3A7E72F}"/>
              </a:ext>
            </a:extLst>
          </p:cNvPr>
          <p:cNvCxnSpPr>
            <a:cxnSpLocks/>
          </p:cNvCxnSpPr>
          <p:nvPr/>
        </p:nvCxnSpPr>
        <p:spPr>
          <a:xfrm flipV="1">
            <a:off x="1823170" y="3301647"/>
            <a:ext cx="16828" cy="49742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075D5364-41D3-3991-EDC0-DF3A34B53282}"/>
              </a:ext>
            </a:extLst>
          </p:cNvPr>
          <p:cNvSpPr txBox="1"/>
          <p:nvPr/>
        </p:nvSpPr>
        <p:spPr>
          <a:xfrm>
            <a:off x="1524000" y="3301647"/>
            <a:ext cx="2356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h</a:t>
            </a:r>
            <a:endParaRPr lang="en-IN" sz="2400" b="1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704B86C-E243-F25C-CD34-D9DA610C2391}"/>
              </a:ext>
            </a:extLst>
          </p:cNvPr>
          <p:cNvSpPr txBox="1"/>
          <p:nvPr/>
        </p:nvSpPr>
        <p:spPr>
          <a:xfrm>
            <a:off x="5023738" y="2290433"/>
            <a:ext cx="704662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Weight  =  Gravitational Force </a:t>
            </a:r>
          </a:p>
          <a:p>
            <a:endParaRPr lang="en-US" sz="2800" b="1" dirty="0">
              <a:solidFill>
                <a:schemeClr val="bg1"/>
              </a:solidFill>
            </a:endParaRPr>
          </a:p>
          <a:p>
            <a:r>
              <a:rPr lang="en-US" sz="2800" b="1" dirty="0" err="1">
                <a:solidFill>
                  <a:schemeClr val="bg1"/>
                </a:solidFill>
              </a:rPr>
              <a:t>Mg</a:t>
            </a:r>
            <a:r>
              <a:rPr lang="en-US" sz="2800" b="1" baseline="-25000" dirty="0" err="1">
                <a:solidFill>
                  <a:schemeClr val="bg1"/>
                </a:solidFill>
              </a:rPr>
              <a:t>h</a:t>
            </a:r>
            <a:r>
              <a:rPr lang="en-US" sz="2800" b="1" dirty="0">
                <a:solidFill>
                  <a:schemeClr val="bg1"/>
                </a:solidFill>
              </a:rPr>
              <a:t> 	    =  </a:t>
            </a:r>
            <a:endParaRPr lang="en-IN" sz="2800" b="1" dirty="0">
              <a:solidFill>
                <a:schemeClr val="bg1"/>
              </a:solidFill>
            </a:endParaRPr>
          </a:p>
        </p:txBody>
      </p:sp>
      <p:graphicFrame>
        <p:nvGraphicFramePr>
          <p:cNvPr id="42" name="Object 41">
            <a:extLst>
              <a:ext uri="{FF2B5EF4-FFF2-40B4-BE49-F238E27FC236}">
                <a16:creationId xmlns:a16="http://schemas.microsoft.com/office/drawing/2014/main" id="{BB4225E4-6523-65A9-215C-3F27A5F8EA4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3089016"/>
              </p:ext>
            </p:extLst>
          </p:nvPr>
        </p:nvGraphicFramePr>
        <p:xfrm>
          <a:off x="6783615" y="2835788"/>
          <a:ext cx="1396143" cy="10303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562868" imgH="416693" progId="Equation.DSMT4">
                  <p:embed/>
                </p:oleObj>
              </mc:Choice>
              <mc:Fallback>
                <p:oleObj name="Equation" r:id="rId4" imgW="562868" imgH="416693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783615" y="2835788"/>
                        <a:ext cx="1396143" cy="103039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" name="Round Diagonal Corner Rectangle 1">
            <a:extLst>
              <a:ext uri="{FF2B5EF4-FFF2-40B4-BE49-F238E27FC236}">
                <a16:creationId xmlns:a16="http://schemas.microsoft.com/office/drawing/2014/main" id="{20460E16-05F0-5217-F9A1-FAF3BD333592}"/>
              </a:ext>
            </a:extLst>
          </p:cNvPr>
          <p:cNvSpPr/>
          <p:nvPr/>
        </p:nvSpPr>
        <p:spPr>
          <a:xfrm>
            <a:off x="5630260" y="4504976"/>
            <a:ext cx="3120479" cy="1295420"/>
          </a:xfrm>
          <a:prstGeom prst="round2Diag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4" name="Object 43">
            <a:extLst>
              <a:ext uri="{FF2B5EF4-FFF2-40B4-BE49-F238E27FC236}">
                <a16:creationId xmlns:a16="http://schemas.microsoft.com/office/drawing/2014/main" id="{18688024-7F8B-D924-50F9-1C2940748F5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1327998"/>
              </p:ext>
            </p:extLst>
          </p:nvPr>
        </p:nvGraphicFramePr>
        <p:xfrm>
          <a:off x="5973249" y="4586712"/>
          <a:ext cx="2421255" cy="11747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856795" imgH="416693" progId="Equation.DSMT4">
                  <p:embed/>
                </p:oleObj>
              </mc:Choice>
              <mc:Fallback>
                <p:oleObj name="Equation" r:id="rId6" imgW="856795" imgH="416693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973249" y="4586712"/>
                        <a:ext cx="2421255" cy="11747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1D463D04-9082-F844-08CC-C169C2AFB1F1}"/>
              </a:ext>
            </a:extLst>
          </p:cNvPr>
          <p:cNvCxnSpPr>
            <a:cxnSpLocks/>
          </p:cNvCxnSpPr>
          <p:nvPr/>
        </p:nvCxnSpPr>
        <p:spPr>
          <a:xfrm flipH="1">
            <a:off x="7647622" y="2835788"/>
            <a:ext cx="162878" cy="46585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87D2EDC4-9296-9FA5-427A-B8E1EA385624}"/>
              </a:ext>
            </a:extLst>
          </p:cNvPr>
          <p:cNvCxnSpPr>
            <a:cxnSpLocks/>
          </p:cNvCxnSpPr>
          <p:nvPr/>
        </p:nvCxnSpPr>
        <p:spPr>
          <a:xfrm flipH="1">
            <a:off x="5200760" y="3197678"/>
            <a:ext cx="162878" cy="46585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3960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/>
      <p:bldP spid="10" grpId="0"/>
      <p:bldP spid="11" grpId="0"/>
      <p:bldP spid="12" grpId="0"/>
      <p:bldP spid="13" grpId="0" animBg="1"/>
      <p:bldP spid="15" grpId="0" animBg="1"/>
      <p:bldP spid="4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05232-55FC-14F6-4E8F-625EA5615B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1A0E1D-B23E-B002-6635-649CEE24E3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B9F5C1-D20B-B59E-9AAD-ACC82ECF4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682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CCC052E-405C-1AD1-A1BD-294DB6974D21}"/>
              </a:ext>
            </a:extLst>
          </p:cNvPr>
          <p:cNvSpPr txBox="1"/>
          <p:nvPr/>
        </p:nvSpPr>
        <p:spPr>
          <a:xfrm>
            <a:off x="346500" y="646506"/>
            <a:ext cx="11289450" cy="1200329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Expression of ‘g’ at a small height(h) in terms of ‘g’ on the surface</a:t>
            </a:r>
          </a:p>
        </p:txBody>
      </p:sp>
      <p:graphicFrame>
        <p:nvGraphicFramePr>
          <p:cNvPr id="39" name="Object 38">
            <a:extLst>
              <a:ext uri="{FF2B5EF4-FFF2-40B4-BE49-F238E27FC236}">
                <a16:creationId xmlns:a16="http://schemas.microsoft.com/office/drawing/2014/main" id="{9B78E1D9-FFAE-DA14-435B-A13AE891E14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5728005"/>
              </p:ext>
            </p:extLst>
          </p:nvPr>
        </p:nvGraphicFramePr>
        <p:xfrm>
          <a:off x="1484142" y="3452708"/>
          <a:ext cx="2824957" cy="1734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077153" imgH="662052" progId="Equation.DSMT4">
                  <p:embed/>
                </p:oleObj>
              </mc:Choice>
              <mc:Fallback>
                <p:oleObj name="Equation" r:id="rId3" imgW="1077153" imgH="662052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84142" y="3452708"/>
                        <a:ext cx="2824957" cy="17349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" name="Object 39">
            <a:extLst>
              <a:ext uri="{FF2B5EF4-FFF2-40B4-BE49-F238E27FC236}">
                <a16:creationId xmlns:a16="http://schemas.microsoft.com/office/drawing/2014/main" id="{9690F9B7-84A0-A01F-1625-0653B0A5D3B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3294079"/>
              </p:ext>
            </p:extLst>
          </p:nvPr>
        </p:nvGraphicFramePr>
        <p:xfrm>
          <a:off x="832606" y="2158800"/>
          <a:ext cx="3476493" cy="1436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126083" imgH="465695" progId="Equation.DSMT4">
                  <p:embed/>
                </p:oleObj>
              </mc:Choice>
              <mc:Fallback>
                <p:oleObj name="Equation" r:id="rId5" imgW="1126083" imgH="465695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32606" y="2158800"/>
                        <a:ext cx="3476493" cy="14366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" name="Object 40">
            <a:extLst>
              <a:ext uri="{FF2B5EF4-FFF2-40B4-BE49-F238E27FC236}">
                <a16:creationId xmlns:a16="http://schemas.microsoft.com/office/drawing/2014/main" id="{9A8A74C9-8CB1-0F48-32BC-08944A3E6DB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7299549"/>
              </p:ext>
            </p:extLst>
          </p:nvPr>
        </p:nvGraphicFramePr>
        <p:xfrm>
          <a:off x="1484142" y="4948628"/>
          <a:ext cx="2678747" cy="18342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966800" imgH="662052" progId="Equation.DSMT4">
                  <p:embed/>
                </p:oleObj>
              </mc:Choice>
              <mc:Fallback>
                <p:oleObj name="Equation" r:id="rId7" imgW="966800" imgH="662052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484142" y="4948628"/>
                        <a:ext cx="2678747" cy="18342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" name="Curved Right Arrow 24">
            <a:extLst>
              <a:ext uri="{FF2B5EF4-FFF2-40B4-BE49-F238E27FC236}">
                <a16:creationId xmlns:a16="http://schemas.microsoft.com/office/drawing/2014/main" id="{C4571354-1FEC-83D0-7E25-87CFB0D8C2A0}"/>
              </a:ext>
            </a:extLst>
          </p:cNvPr>
          <p:cNvSpPr/>
          <p:nvPr/>
        </p:nvSpPr>
        <p:spPr>
          <a:xfrm>
            <a:off x="1691640" y="2778373"/>
            <a:ext cx="584988" cy="1600200"/>
          </a:xfrm>
          <a:prstGeom prst="curvedRightArrow">
            <a:avLst>
              <a:gd name="adj1" fmla="val 11621"/>
              <a:gd name="adj2" fmla="val 61061"/>
              <a:gd name="adj3" fmla="val 25000"/>
            </a:avLst>
          </a:prstGeom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43" name="Curved Left Arrow 7">
            <a:extLst>
              <a:ext uri="{FF2B5EF4-FFF2-40B4-BE49-F238E27FC236}">
                <a16:creationId xmlns:a16="http://schemas.microsoft.com/office/drawing/2014/main" id="{5CC95081-A11C-C091-80F2-0F50D02376E3}"/>
              </a:ext>
            </a:extLst>
          </p:cNvPr>
          <p:cNvSpPr/>
          <p:nvPr/>
        </p:nvSpPr>
        <p:spPr>
          <a:xfrm rot="10800000" flipH="1">
            <a:off x="4235995" y="4948628"/>
            <a:ext cx="584542" cy="1190692"/>
          </a:xfrm>
          <a:prstGeom prst="curvedLeftArrow">
            <a:avLst>
              <a:gd name="adj1" fmla="val 18514"/>
              <a:gd name="adj2" fmla="val 50000"/>
              <a:gd name="adj3" fmla="val 34574"/>
            </a:avLst>
          </a:prstGeom>
          <a:solidFill>
            <a:srgbClr val="FF33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graphicFrame>
        <p:nvGraphicFramePr>
          <p:cNvPr id="44" name="Object 43">
            <a:extLst>
              <a:ext uri="{FF2B5EF4-FFF2-40B4-BE49-F238E27FC236}">
                <a16:creationId xmlns:a16="http://schemas.microsoft.com/office/drawing/2014/main" id="{0BEBE45C-D3A8-F542-A483-0B661F28D0E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491843"/>
              </p:ext>
            </p:extLst>
          </p:nvPr>
        </p:nvGraphicFramePr>
        <p:xfrm>
          <a:off x="6510873" y="2394065"/>
          <a:ext cx="2824956" cy="12773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028223" imgH="465695" progId="Equation.DSMT4">
                  <p:embed/>
                </p:oleObj>
              </mc:Choice>
              <mc:Fallback>
                <p:oleObj name="Equation" r:id="rId9" imgW="1028223" imgH="465695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510873" y="2394065"/>
                        <a:ext cx="2824956" cy="127733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" name="Object 44">
            <a:extLst>
              <a:ext uri="{FF2B5EF4-FFF2-40B4-BE49-F238E27FC236}">
                <a16:creationId xmlns:a16="http://schemas.microsoft.com/office/drawing/2014/main" id="{AC30CEC9-D34D-B103-B568-2D43721B927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4239029"/>
              </p:ext>
            </p:extLst>
          </p:nvPr>
        </p:nvGraphicFramePr>
        <p:xfrm>
          <a:off x="6510873" y="3578473"/>
          <a:ext cx="4626235" cy="1436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578945" imgH="490370" progId="Equation.DSMT4">
                  <p:embed/>
                </p:oleObj>
              </mc:Choice>
              <mc:Fallback>
                <p:oleObj name="Equation" r:id="rId11" imgW="1578945" imgH="49037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510873" y="3578473"/>
                        <a:ext cx="4626235" cy="14366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" name="Rectangle 45">
            <a:extLst>
              <a:ext uri="{FF2B5EF4-FFF2-40B4-BE49-F238E27FC236}">
                <a16:creationId xmlns:a16="http://schemas.microsoft.com/office/drawing/2014/main" id="{B1227E5C-C311-B388-5C07-654BCDC2D4A5}"/>
              </a:ext>
            </a:extLst>
          </p:cNvPr>
          <p:cNvSpPr/>
          <p:nvPr/>
        </p:nvSpPr>
        <p:spPr>
          <a:xfrm>
            <a:off x="7440854" y="5349875"/>
            <a:ext cx="3398500" cy="1190693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7" name="Object 46">
            <a:extLst>
              <a:ext uri="{FF2B5EF4-FFF2-40B4-BE49-F238E27FC236}">
                <a16:creationId xmlns:a16="http://schemas.microsoft.com/office/drawing/2014/main" id="{8630AD6A-5726-0000-043C-CED1B52EC28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49769890"/>
              </p:ext>
            </p:extLst>
          </p:nvPr>
        </p:nvGraphicFramePr>
        <p:xfrm>
          <a:off x="7709045" y="5349875"/>
          <a:ext cx="2678747" cy="12536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942509" imgH="441368" progId="Equation.DSMT4">
                  <p:embed/>
                </p:oleObj>
              </mc:Choice>
              <mc:Fallback>
                <p:oleObj name="Equation" r:id="rId13" imgW="942509" imgH="441368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7709045" y="5349875"/>
                        <a:ext cx="2678747" cy="12536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8" name="Group 47">
            <a:extLst>
              <a:ext uri="{FF2B5EF4-FFF2-40B4-BE49-F238E27FC236}">
                <a16:creationId xmlns:a16="http://schemas.microsoft.com/office/drawing/2014/main" id="{36E953EF-7EC8-E296-1FE5-B0D2F57DDF88}"/>
              </a:ext>
            </a:extLst>
          </p:cNvPr>
          <p:cNvGrpSpPr/>
          <p:nvPr/>
        </p:nvGrpSpPr>
        <p:grpSpPr>
          <a:xfrm>
            <a:off x="9276686" y="2184745"/>
            <a:ext cx="2971800" cy="1331768"/>
            <a:chOff x="4078128" y="-332973"/>
            <a:chExt cx="2971800" cy="1752600"/>
          </a:xfrm>
        </p:grpSpPr>
        <p:sp>
          <p:nvSpPr>
            <p:cNvPr id="49" name="Cloud 48">
              <a:extLst>
                <a:ext uri="{FF2B5EF4-FFF2-40B4-BE49-F238E27FC236}">
                  <a16:creationId xmlns:a16="http://schemas.microsoft.com/office/drawing/2014/main" id="{70BF3100-11E1-3D6A-75E3-AC72D3A7259B}"/>
                </a:ext>
              </a:extLst>
            </p:cNvPr>
            <p:cNvSpPr/>
            <p:nvPr/>
          </p:nvSpPr>
          <p:spPr>
            <a:xfrm>
              <a:off x="4078128" y="-332973"/>
              <a:ext cx="2971800" cy="1752600"/>
            </a:xfrm>
            <a:prstGeom prst="cloud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0" name="Group 41">
              <a:extLst>
                <a:ext uri="{FF2B5EF4-FFF2-40B4-BE49-F238E27FC236}">
                  <a16:creationId xmlns:a16="http://schemas.microsoft.com/office/drawing/2014/main" id="{F99F80DE-30B6-B4CC-930C-52B00889D0EB}"/>
                </a:ext>
              </a:extLst>
            </p:cNvPr>
            <p:cNvGrpSpPr/>
            <p:nvPr/>
          </p:nvGrpSpPr>
          <p:grpSpPr>
            <a:xfrm>
              <a:off x="4291605" y="-107950"/>
              <a:ext cx="2432273" cy="1143000"/>
              <a:chOff x="2362200" y="3714750"/>
              <a:chExt cx="2432273" cy="1143000"/>
            </a:xfrm>
          </p:grpSpPr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8AE39F52-E427-F0F3-7285-449C43DB2132}"/>
                  </a:ext>
                </a:extLst>
              </p:cNvPr>
              <p:cNvSpPr txBox="1"/>
              <p:nvPr/>
            </p:nvSpPr>
            <p:spPr>
              <a:xfrm>
                <a:off x="2753586" y="3714750"/>
                <a:ext cx="997389" cy="40011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US" sz="2000" b="1" dirty="0">
                    <a:latin typeface="Times New Roman" pitchFamily="18" charset="0"/>
                    <a:cs typeface="Times New Roman" pitchFamily="18" charset="0"/>
                  </a:rPr>
                  <a:t>h &lt; &lt; R</a:t>
                </a:r>
                <a:endParaRPr lang="en-US" sz="2000" b="1" baseline="-250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D1F5B36F-28C4-07A2-0FE1-81E679C8DF34}"/>
                  </a:ext>
                </a:extLst>
              </p:cNvPr>
              <p:cNvSpPr txBox="1"/>
              <p:nvPr/>
            </p:nvSpPr>
            <p:spPr>
              <a:xfrm>
                <a:off x="2362200" y="4229040"/>
                <a:ext cx="405880" cy="40011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US" sz="2000" b="1" dirty="0">
                    <a:latin typeface="Symbol" pitchFamily="18" charset="2"/>
                    <a:cs typeface="Times New Roman" pitchFamily="18" charset="0"/>
                  </a:rPr>
                  <a:t>\</a:t>
                </a:r>
                <a:endParaRPr lang="en-US" sz="2000" b="1" baseline="-25000" dirty="0">
                  <a:latin typeface="Symbol" pitchFamily="18" charset="2"/>
                  <a:cs typeface="Times New Roman" pitchFamily="18" charset="0"/>
                </a:endParaRPr>
              </a:p>
            </p:txBody>
          </p:sp>
          <p:grpSp>
            <p:nvGrpSpPr>
              <p:cNvPr id="53" name="Group 38">
                <a:extLst>
                  <a:ext uri="{FF2B5EF4-FFF2-40B4-BE49-F238E27FC236}">
                    <a16:creationId xmlns:a16="http://schemas.microsoft.com/office/drawing/2014/main" id="{37AFACFC-670B-7303-91BC-689BBB4F3D2B}"/>
                  </a:ext>
                </a:extLst>
              </p:cNvPr>
              <p:cNvGrpSpPr/>
              <p:nvPr/>
            </p:nvGrpSpPr>
            <p:grpSpPr>
              <a:xfrm>
                <a:off x="2753586" y="4095750"/>
                <a:ext cx="370614" cy="762000"/>
                <a:chOff x="2639286" y="1047750"/>
                <a:chExt cx="370614" cy="762000"/>
              </a:xfrm>
            </p:grpSpPr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8F5D9005-F3E7-15CD-2EBB-881DE416C9BB}"/>
                    </a:ext>
                  </a:extLst>
                </p:cNvPr>
                <p:cNvSpPr txBox="1"/>
                <p:nvPr/>
              </p:nvSpPr>
              <p:spPr>
                <a:xfrm>
                  <a:off x="2660926" y="1047750"/>
                  <a:ext cx="327334" cy="400110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wrap="none" rtlCol="0">
                  <a:spAutoFit/>
                </a:bodyPr>
                <a:lstStyle/>
                <a:p>
                  <a:r>
                    <a:rPr lang="en-US" sz="2000" b="1" dirty="0">
                      <a:latin typeface="Times New Roman" pitchFamily="18" charset="0"/>
                      <a:cs typeface="Times New Roman" pitchFamily="18" charset="0"/>
                    </a:rPr>
                    <a:t>h</a:t>
                  </a:r>
                  <a:endParaRPr lang="en-US" sz="2000" b="1" baseline="-25000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0D59FA2D-3047-BC69-3BCE-ED1705DAB293}"/>
                    </a:ext>
                  </a:extLst>
                </p:cNvPr>
                <p:cNvSpPr txBox="1"/>
                <p:nvPr/>
              </p:nvSpPr>
              <p:spPr>
                <a:xfrm>
                  <a:off x="2639286" y="1409640"/>
                  <a:ext cx="370614" cy="400110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wrap="none" rtlCol="0">
                  <a:spAutoFit/>
                </a:bodyPr>
                <a:lstStyle/>
                <a:p>
                  <a:r>
                    <a:rPr lang="en-US" sz="2000" b="1" dirty="0">
                      <a:latin typeface="Times New Roman" pitchFamily="18" charset="0"/>
                      <a:cs typeface="Times New Roman" pitchFamily="18" charset="0"/>
                    </a:rPr>
                    <a:t>R</a:t>
                  </a:r>
                  <a:endParaRPr lang="en-US" sz="2000" b="1" baseline="-25000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cxnSp>
              <p:nvCxnSpPr>
                <p:cNvPr id="57" name="Straight Connector 56">
                  <a:extLst>
                    <a:ext uri="{FF2B5EF4-FFF2-40B4-BE49-F238E27FC236}">
                      <a16:creationId xmlns:a16="http://schemas.microsoft.com/office/drawing/2014/main" id="{95625393-6850-F4D0-3E58-0EFB5D529768}"/>
                    </a:ext>
                  </a:extLst>
                </p:cNvPr>
                <p:cNvCxnSpPr/>
                <p:nvPr/>
              </p:nvCxnSpPr>
              <p:spPr>
                <a:xfrm rot="10800000">
                  <a:off x="2687434" y="1428750"/>
                  <a:ext cx="274320" cy="0"/>
                </a:xfrm>
                <a:prstGeom prst="line">
                  <a:avLst/>
                </a:prstGeom>
                <a:ln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47F8EA34-455E-D9F4-334E-63FF214EF1CB}"/>
                  </a:ext>
                </a:extLst>
              </p:cNvPr>
              <p:cNvSpPr txBox="1"/>
              <p:nvPr/>
            </p:nvSpPr>
            <p:spPr>
              <a:xfrm>
                <a:off x="3117411" y="4305240"/>
                <a:ext cx="1677062" cy="526543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US" sz="2000" b="1" dirty="0">
                    <a:latin typeface="Times New Roman" pitchFamily="18" charset="0"/>
                    <a:cs typeface="Times New Roman" pitchFamily="18" charset="0"/>
                  </a:rPr>
                  <a:t> is very small </a:t>
                </a:r>
                <a:endParaRPr lang="en-US" sz="2000" b="1" baseline="-250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17811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2" grpId="0" animBg="1"/>
      <p:bldP spid="42" grpId="1" animBg="1"/>
      <p:bldP spid="43" grpId="0" animBg="1"/>
      <p:bldP spid="43" grpId="1" animBg="1"/>
      <p:bldP spid="4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05232-55FC-14F6-4E8F-625EA5615B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1A0E1D-B23E-B002-6635-649CEE24E3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B9F5C1-D20B-B59E-9AAD-ACC82ECF4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8686"/>
            <a:ext cx="122682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D4BBDAC-DB37-0569-8174-7DB0528D5093}"/>
              </a:ext>
            </a:extLst>
          </p:cNvPr>
          <p:cNvSpPr txBox="1"/>
          <p:nvPr/>
        </p:nvSpPr>
        <p:spPr>
          <a:xfrm>
            <a:off x="597116" y="704669"/>
            <a:ext cx="11442484" cy="1211467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Expression for ‘g’ at a height (h) in terms of ‘g’ on the surface</a:t>
            </a:r>
          </a:p>
        </p:txBody>
      </p:sp>
      <p:sp>
        <p:nvSpPr>
          <p:cNvPr id="7" name="Cloud 6">
            <a:extLst>
              <a:ext uri="{FF2B5EF4-FFF2-40B4-BE49-F238E27FC236}">
                <a16:creationId xmlns:a16="http://schemas.microsoft.com/office/drawing/2014/main" id="{53BA5471-693A-5141-50A1-88768413627D}"/>
              </a:ext>
            </a:extLst>
          </p:cNvPr>
          <p:cNvSpPr/>
          <p:nvPr/>
        </p:nvSpPr>
        <p:spPr>
          <a:xfrm>
            <a:off x="7146306" y="2240093"/>
            <a:ext cx="4103754" cy="2882426"/>
          </a:xfrm>
          <a:prstGeom prst="cloud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F282BB9-8421-5585-C55F-7EFE6978203D}"/>
              </a:ext>
            </a:extLst>
          </p:cNvPr>
          <p:cNvGrpSpPr/>
          <p:nvPr/>
        </p:nvGrpSpPr>
        <p:grpSpPr>
          <a:xfrm>
            <a:off x="5232424" y="2549371"/>
            <a:ext cx="2620180" cy="1946429"/>
            <a:chOff x="2171701" y="1504949"/>
            <a:chExt cx="1905003" cy="1752600"/>
          </a:xfrm>
          <a:solidFill>
            <a:srgbClr val="FF0000"/>
          </a:solidFill>
        </p:grpSpPr>
        <p:sp>
          <p:nvSpPr>
            <p:cNvPr id="9" name="L-Shape 8">
              <a:extLst>
                <a:ext uri="{FF2B5EF4-FFF2-40B4-BE49-F238E27FC236}">
                  <a16:creationId xmlns:a16="http://schemas.microsoft.com/office/drawing/2014/main" id="{DE2CE8D0-C823-C689-63CA-73BA36E66035}"/>
                </a:ext>
              </a:extLst>
            </p:cNvPr>
            <p:cNvSpPr/>
            <p:nvPr/>
          </p:nvSpPr>
          <p:spPr>
            <a:xfrm>
              <a:off x="3762924" y="2419410"/>
              <a:ext cx="313780" cy="838139"/>
            </a:xfrm>
            <a:prstGeom prst="corner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" name="Bent Arrow 34">
              <a:extLst>
                <a:ext uri="{FF2B5EF4-FFF2-40B4-BE49-F238E27FC236}">
                  <a16:creationId xmlns:a16="http://schemas.microsoft.com/office/drawing/2014/main" id="{28CEFFB4-A8A8-86B4-E9A3-FE0038290EED}"/>
                </a:ext>
              </a:extLst>
            </p:cNvPr>
            <p:cNvSpPr/>
            <p:nvPr/>
          </p:nvSpPr>
          <p:spPr>
            <a:xfrm flipH="1">
              <a:off x="2171701" y="1504949"/>
              <a:ext cx="1738807" cy="1752600"/>
            </a:xfrm>
            <a:prstGeom prst="bentArrow">
              <a:avLst>
                <a:gd name="adj1" fmla="val 12198"/>
                <a:gd name="adj2" fmla="val 15417"/>
                <a:gd name="adj3" fmla="val 22500"/>
                <a:gd name="adj4" fmla="val 43750"/>
              </a:avLst>
            </a:prstGeom>
            <a:grpFill/>
            <a:ln>
              <a:solidFill>
                <a:srgbClr val="FF0000"/>
              </a:solidFill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EA3C1B77-7F6C-E2FB-CE98-0C85C6319E16}"/>
              </a:ext>
            </a:extLst>
          </p:cNvPr>
          <p:cNvSpPr txBox="1"/>
          <p:nvPr/>
        </p:nvSpPr>
        <p:spPr>
          <a:xfrm>
            <a:off x="7726695" y="2732414"/>
            <a:ext cx="3367050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On the earth’s surface</a:t>
            </a:r>
            <a:endParaRPr lang="en-US" sz="2400" b="1" baseline="30000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17C1AE0-DF2E-7AC9-7A27-B5A2E125D3E3}"/>
              </a:ext>
            </a:extLst>
          </p:cNvPr>
          <p:cNvCxnSpPr>
            <a:cxnSpLocks/>
          </p:cNvCxnSpPr>
          <p:nvPr/>
        </p:nvCxnSpPr>
        <p:spPr>
          <a:xfrm>
            <a:off x="9195890" y="3286154"/>
            <a:ext cx="2630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8" name="Object 27">
            <a:extLst>
              <a:ext uri="{FF2B5EF4-FFF2-40B4-BE49-F238E27FC236}">
                <a16:creationId xmlns:a16="http://schemas.microsoft.com/office/drawing/2014/main" id="{093B1870-4E00-450D-0CD8-73E552E096C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6454186"/>
              </p:ext>
            </p:extLst>
          </p:nvPr>
        </p:nvGraphicFramePr>
        <p:xfrm>
          <a:off x="2241840" y="2333830"/>
          <a:ext cx="2780768" cy="15733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844649" imgH="477859" progId="Equation.DSMT4">
                  <p:embed/>
                </p:oleObj>
              </mc:Choice>
              <mc:Fallback>
                <p:oleObj name="Equation" r:id="rId3" imgW="844649" imgH="477859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41840" y="2333830"/>
                        <a:ext cx="2780768" cy="15733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28">
            <a:extLst>
              <a:ext uri="{FF2B5EF4-FFF2-40B4-BE49-F238E27FC236}">
                <a16:creationId xmlns:a16="http://schemas.microsoft.com/office/drawing/2014/main" id="{FB40E5BA-FD1B-41DA-D3AF-F520CBEEB55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5782700"/>
              </p:ext>
            </p:extLst>
          </p:nvPr>
        </p:nvGraphicFramePr>
        <p:xfrm>
          <a:off x="2229083" y="3644445"/>
          <a:ext cx="2544777" cy="14780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844649" imgH="490370" progId="Equation.DSMT4">
                  <p:embed/>
                </p:oleObj>
              </mc:Choice>
              <mc:Fallback>
                <p:oleObj name="Equation" r:id="rId5" imgW="844649" imgH="49037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229083" y="3644445"/>
                        <a:ext cx="2544777" cy="14780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Round Diagonal Corner Rectangle 42">
            <a:extLst>
              <a:ext uri="{FF2B5EF4-FFF2-40B4-BE49-F238E27FC236}">
                <a16:creationId xmlns:a16="http://schemas.microsoft.com/office/drawing/2014/main" id="{6D66BD70-D4DB-3B68-8FFA-2A9819DFAE85}"/>
              </a:ext>
            </a:extLst>
          </p:cNvPr>
          <p:cNvSpPr/>
          <p:nvPr/>
        </p:nvSpPr>
        <p:spPr>
          <a:xfrm>
            <a:off x="2229083" y="5197382"/>
            <a:ext cx="3151457" cy="1282723"/>
          </a:xfrm>
          <a:prstGeom prst="round2Diag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1" name="Object 30">
            <a:extLst>
              <a:ext uri="{FF2B5EF4-FFF2-40B4-BE49-F238E27FC236}">
                <a16:creationId xmlns:a16="http://schemas.microsoft.com/office/drawing/2014/main" id="{16D60E9E-EBE9-288B-1E23-F9199107AB9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0772509"/>
              </p:ext>
            </p:extLst>
          </p:nvPr>
        </p:nvGraphicFramePr>
        <p:xfrm>
          <a:off x="2564918" y="5302030"/>
          <a:ext cx="2479786" cy="11930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966800" imgH="465695" progId="Equation.DSMT4">
                  <p:embed/>
                </p:oleObj>
              </mc:Choice>
              <mc:Fallback>
                <p:oleObj name="Equation" r:id="rId7" imgW="966800" imgH="465695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564918" y="5302030"/>
                        <a:ext cx="2479786" cy="11930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ct 31">
            <a:extLst>
              <a:ext uri="{FF2B5EF4-FFF2-40B4-BE49-F238E27FC236}">
                <a16:creationId xmlns:a16="http://schemas.microsoft.com/office/drawing/2014/main" id="{2301EDA1-856B-AAA4-E730-E29E094639B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2117"/>
              </p:ext>
            </p:extLst>
          </p:nvPr>
        </p:nvGraphicFramePr>
        <p:xfrm>
          <a:off x="8434664" y="3203029"/>
          <a:ext cx="1181100" cy="898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533160" imgH="406080" progId="Equation.DSMT4">
                  <p:embed/>
                </p:oleObj>
              </mc:Choice>
              <mc:Fallback>
                <p:oleObj name="Equation" r:id="rId9" imgW="533160" imgH="4060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434664" y="3203029"/>
                        <a:ext cx="1181100" cy="898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Object 32">
            <a:extLst>
              <a:ext uri="{FF2B5EF4-FFF2-40B4-BE49-F238E27FC236}">
                <a16:creationId xmlns:a16="http://schemas.microsoft.com/office/drawing/2014/main" id="{2A9E671F-7348-DAA3-4179-F871B764322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53410257"/>
              </p:ext>
            </p:extLst>
          </p:nvPr>
        </p:nvGraphicFramePr>
        <p:xfrm>
          <a:off x="7880637" y="4013001"/>
          <a:ext cx="2180875" cy="8867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722150" imgH="294014" progId="Equation.DSMT4">
                  <p:embed/>
                </p:oleObj>
              </mc:Choice>
              <mc:Fallback>
                <p:oleObj name="Equation" r:id="rId11" imgW="722150" imgH="294014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7880637" y="4013001"/>
                        <a:ext cx="2180875" cy="886728"/>
                      </a:xfrm>
                      <a:prstGeom prst="rect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68493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1" grpId="0" animBg="1"/>
      <p:bldP spid="3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05232-55FC-14F6-4E8F-625EA5615B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1A0E1D-B23E-B002-6635-649CEE24E3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B9F5C1-D20B-B59E-9AAD-ACC82ECF4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8100" y="47625"/>
            <a:ext cx="122682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2FF291F-648F-0F68-3F8C-08EE7B4BD918}"/>
              </a:ext>
            </a:extLst>
          </p:cNvPr>
          <p:cNvSpPr txBox="1"/>
          <p:nvPr/>
        </p:nvSpPr>
        <p:spPr>
          <a:xfrm>
            <a:off x="520065" y="787267"/>
            <a:ext cx="10927080" cy="646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Effect of depth on acceleration due to gravity</a:t>
            </a:r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3F9923C4-37F3-7AA8-C74F-57C9C160244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8573008"/>
              </p:ext>
            </p:extLst>
          </p:nvPr>
        </p:nvGraphicFramePr>
        <p:xfrm>
          <a:off x="883920" y="2413220"/>
          <a:ext cx="3950187" cy="40639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322150" imgH="1360595" progId="Equation.DSMT4">
                  <p:embed/>
                </p:oleObj>
              </mc:Choice>
              <mc:Fallback>
                <p:oleObj name="Equation" r:id="rId3" imgW="1322150" imgH="1360595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83920" y="2413220"/>
                        <a:ext cx="3950187" cy="406399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767C4A7E-9A0E-201E-A0DC-10A5F57310F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7875231"/>
              </p:ext>
            </p:extLst>
          </p:nvPr>
        </p:nvGraphicFramePr>
        <p:xfrm>
          <a:off x="5433012" y="2308559"/>
          <a:ext cx="3950187" cy="33740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664659" imgH="1422108" progId="Equation.DSMT4">
                  <p:embed/>
                </p:oleObj>
              </mc:Choice>
              <mc:Fallback>
                <p:oleObj name="Equation" r:id="rId5" imgW="1664659" imgH="1422108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433012" y="2308559"/>
                        <a:ext cx="3950187" cy="337404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" name="Group 8">
            <a:extLst>
              <a:ext uri="{FF2B5EF4-FFF2-40B4-BE49-F238E27FC236}">
                <a16:creationId xmlns:a16="http://schemas.microsoft.com/office/drawing/2014/main" id="{57A2BBD4-DAC8-86D0-5DAE-497E446387C5}"/>
              </a:ext>
            </a:extLst>
          </p:cNvPr>
          <p:cNvGrpSpPr/>
          <p:nvPr/>
        </p:nvGrpSpPr>
        <p:grpSpPr>
          <a:xfrm>
            <a:off x="5501640" y="5803837"/>
            <a:ext cx="3452506" cy="1054163"/>
            <a:chOff x="6060440" y="1266190"/>
            <a:chExt cx="2504440" cy="914400"/>
          </a:xfrm>
        </p:grpSpPr>
        <p:sp>
          <p:nvSpPr>
            <p:cNvPr id="10" name="Cloud 9">
              <a:extLst>
                <a:ext uri="{FF2B5EF4-FFF2-40B4-BE49-F238E27FC236}">
                  <a16:creationId xmlns:a16="http://schemas.microsoft.com/office/drawing/2014/main" id="{68A35BCF-4A5D-C0F8-812B-539CF1A901D8}"/>
                </a:ext>
              </a:extLst>
            </p:cNvPr>
            <p:cNvSpPr/>
            <p:nvPr/>
          </p:nvSpPr>
          <p:spPr>
            <a:xfrm>
              <a:off x="6060440" y="1266190"/>
              <a:ext cx="2504440" cy="914400"/>
            </a:xfrm>
            <a:prstGeom prst="cloud">
              <a:avLst/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Times New Roman" pitchFamily="18" charset="0"/>
              </a:endParaRPr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CCCE75F1-5E71-39B5-70CF-84C7BDA7A0D7}"/>
                </a:ext>
              </a:extLst>
            </p:cNvPr>
            <p:cNvGrpSpPr/>
            <p:nvPr/>
          </p:nvGrpSpPr>
          <p:grpSpPr>
            <a:xfrm>
              <a:off x="6936876" y="1323630"/>
              <a:ext cx="314510" cy="750630"/>
              <a:chOff x="1070433" y="3421320"/>
              <a:chExt cx="314510" cy="750630"/>
            </a:xfrm>
          </p:grpSpPr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2FE874F-03E6-AFA6-6295-84319C5C2843}"/>
                  </a:ext>
                </a:extLst>
              </p:cNvPr>
              <p:cNvSpPr txBox="1"/>
              <p:nvPr/>
            </p:nvSpPr>
            <p:spPr>
              <a:xfrm>
                <a:off x="1070433" y="3421320"/>
                <a:ext cx="3145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>
                    <a:latin typeface="Times New Roman" pitchFamily="18" charset="0"/>
                  </a:rPr>
                  <a:t>4</a:t>
                </a:r>
                <a:endParaRPr lang="en-US" sz="2000" b="1" baseline="-25000" dirty="0">
                  <a:latin typeface="Times New Roman" pitchFamily="18" charset="0"/>
                </a:endParaRP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EBC07B6-5471-88A6-300B-187D6B689F02}"/>
                  </a:ext>
                </a:extLst>
              </p:cNvPr>
              <p:cNvSpPr txBox="1"/>
              <p:nvPr/>
            </p:nvSpPr>
            <p:spPr>
              <a:xfrm>
                <a:off x="1070433" y="3771840"/>
                <a:ext cx="3145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>
                    <a:latin typeface="Times New Roman" pitchFamily="18" charset="0"/>
                  </a:rPr>
                  <a:t>3</a:t>
                </a:r>
                <a:endParaRPr lang="en-US" sz="2000" b="1" baseline="30000" dirty="0">
                  <a:latin typeface="Times New Roman" pitchFamily="18" charset="0"/>
                </a:endParaRPr>
              </a:p>
            </p:txBody>
          </p: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7E217649-E42F-9EEA-734C-CFE8F2254616}"/>
                  </a:ext>
                </a:extLst>
              </p:cNvPr>
              <p:cNvCxnSpPr/>
              <p:nvPr/>
            </p:nvCxnSpPr>
            <p:spPr>
              <a:xfrm rot="10800000">
                <a:off x="1136249" y="3792538"/>
                <a:ext cx="18288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453E365-5F19-C529-4F19-B5ADBEE2F4A3}"/>
                </a:ext>
              </a:extLst>
            </p:cNvPr>
            <p:cNvSpPr txBox="1"/>
            <p:nvPr/>
          </p:nvSpPr>
          <p:spPr>
            <a:xfrm>
              <a:off x="6218970" y="1483650"/>
              <a:ext cx="49084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latin typeface="Times New Roman" pitchFamily="18" charset="0"/>
                </a:rPr>
                <a:t>M</a:t>
              </a:r>
              <a:r>
                <a:rPr lang="en-US" sz="2000" b="1" dirty="0">
                  <a:latin typeface="Times New Roman" pitchFamily="18" charset="0"/>
                  <a:sym typeface="Symbol"/>
                </a:rPr>
                <a:t></a:t>
              </a:r>
              <a:endParaRPr lang="en-US" sz="2000" b="1" baseline="-25000" dirty="0">
                <a:latin typeface="Times New Roman" pitchFamily="18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3B4FAAC-5800-3C1D-B3DE-9C30F65F8253}"/>
                </a:ext>
              </a:extLst>
            </p:cNvPr>
            <p:cNvSpPr txBox="1"/>
            <p:nvPr/>
          </p:nvSpPr>
          <p:spPr>
            <a:xfrm>
              <a:off x="6589810" y="1483650"/>
              <a:ext cx="33054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latin typeface="Times New Roman" pitchFamily="18" charset="0"/>
                </a:rPr>
                <a:t>=</a:t>
              </a:r>
              <a:endParaRPr lang="en-US" sz="2000" b="1" baseline="-25000" dirty="0">
                <a:latin typeface="Times New Roman" pitchFamily="18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580B7B6-8238-BF58-89BF-F4B9CEC37BA1}"/>
                </a:ext>
              </a:extLst>
            </p:cNvPr>
            <p:cNvSpPr txBox="1"/>
            <p:nvPr/>
          </p:nvSpPr>
          <p:spPr>
            <a:xfrm>
              <a:off x="7237024" y="1490060"/>
              <a:ext cx="1166536" cy="4004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latin typeface="Times New Roman" pitchFamily="18" charset="0"/>
                  <a:sym typeface="Symbol"/>
                </a:rPr>
                <a:t>(R – d)</a:t>
              </a:r>
              <a:r>
                <a:rPr lang="en-US" sz="2400" b="1" baseline="30000" dirty="0">
                  <a:latin typeface="Times New Roman" pitchFamily="18" charset="0"/>
                  <a:sym typeface="Symbol"/>
                </a:rPr>
                <a:t>3</a:t>
              </a:r>
              <a:r>
                <a:rPr lang="en-US" sz="2400" b="1" dirty="0">
                  <a:latin typeface="Times New Roman" pitchFamily="18" charset="0"/>
                  <a:sym typeface="Symbol"/>
                </a:rPr>
                <a:t> </a:t>
              </a:r>
              <a:endParaRPr lang="en-US" sz="2400" b="1" baseline="-25000" dirty="0">
                <a:latin typeface="Times New Roman" pitchFamily="18" charset="0"/>
              </a:endParaRPr>
            </a:p>
          </p:txBody>
        </p:sp>
      </p:grpSp>
      <p:pic>
        <p:nvPicPr>
          <p:cNvPr id="31" name="Picture 30">
            <a:extLst>
              <a:ext uri="{FF2B5EF4-FFF2-40B4-BE49-F238E27FC236}">
                <a16:creationId xmlns:a16="http://schemas.microsoft.com/office/drawing/2014/main" id="{26ACAC9E-597C-28BA-F741-E60AE072457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47111" y="2413220"/>
            <a:ext cx="2844889" cy="2511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433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05232-55FC-14F6-4E8F-625EA5615B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1A0E1D-B23E-B002-6635-649CEE24E3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B9F5C1-D20B-B59E-9AAD-ACC82ECF4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553"/>
            <a:ext cx="12268200" cy="6858000"/>
          </a:xfrm>
          <a:prstGeom prst="rect">
            <a:avLst/>
          </a:prstGeom>
        </p:spPr>
      </p:pic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2F5578CA-A22B-D764-DCA5-7FC111E6768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3871860"/>
              </p:ext>
            </p:extLst>
          </p:nvPr>
        </p:nvGraphicFramePr>
        <p:xfrm>
          <a:off x="871953" y="695816"/>
          <a:ext cx="4616610" cy="22402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615729" imgH="784384" progId="Equation.DSMT4">
                  <p:embed/>
                </p:oleObj>
              </mc:Choice>
              <mc:Fallback>
                <p:oleObj name="Equation" r:id="rId3" imgW="1615729" imgH="784384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71953" y="695816"/>
                        <a:ext cx="4616610" cy="22402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ounded Rectangle 83">
            <a:extLst>
              <a:ext uri="{FF2B5EF4-FFF2-40B4-BE49-F238E27FC236}">
                <a16:creationId xmlns:a16="http://schemas.microsoft.com/office/drawing/2014/main" id="{4694F6A7-C7A3-F5DC-522C-8FBF17970FB5}"/>
              </a:ext>
            </a:extLst>
          </p:cNvPr>
          <p:cNvSpPr/>
          <p:nvPr/>
        </p:nvSpPr>
        <p:spPr>
          <a:xfrm>
            <a:off x="871953" y="3597247"/>
            <a:ext cx="3864212" cy="12954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latin typeface="Times New Roman" pitchFamily="18" charset="0"/>
            </a:endParaRPr>
          </a:p>
        </p:txBody>
      </p:sp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BB4C6D77-8AD4-4B44-45BB-59F88F3C408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4388798"/>
              </p:ext>
            </p:extLst>
          </p:nvPr>
        </p:nvGraphicFramePr>
        <p:xfrm>
          <a:off x="1234260" y="3597247"/>
          <a:ext cx="3139597" cy="1381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003584" imgH="441368" progId="Equation.DSMT4">
                  <p:embed/>
                </p:oleObj>
              </mc:Choice>
              <mc:Fallback>
                <p:oleObj name="Equation" r:id="rId5" imgW="1003584" imgH="441368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234260" y="3597247"/>
                        <a:ext cx="3139597" cy="1381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ight Brace 8">
            <a:extLst>
              <a:ext uri="{FF2B5EF4-FFF2-40B4-BE49-F238E27FC236}">
                <a16:creationId xmlns:a16="http://schemas.microsoft.com/office/drawing/2014/main" id="{B0ADD728-3B04-1143-2C42-F732A794994C}"/>
              </a:ext>
            </a:extLst>
          </p:cNvPr>
          <p:cNvSpPr/>
          <p:nvPr/>
        </p:nvSpPr>
        <p:spPr>
          <a:xfrm>
            <a:off x="6036437" y="1018616"/>
            <a:ext cx="942896" cy="190500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FF0000"/>
              </a:solidFill>
            </a:endParaRPr>
          </a:p>
        </p:txBody>
      </p:sp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8946D052-A289-3E35-54FD-4839A65D31B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4281610"/>
              </p:ext>
            </p:extLst>
          </p:nvPr>
        </p:nvGraphicFramePr>
        <p:xfrm>
          <a:off x="7012563" y="1146216"/>
          <a:ext cx="4616610" cy="20376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664659" imgH="735381" progId="Equation.DSMT4">
                  <p:embed/>
                </p:oleObj>
              </mc:Choice>
              <mc:Fallback>
                <p:oleObj name="Equation" r:id="rId7" imgW="1664659" imgH="735381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012563" y="1146216"/>
                        <a:ext cx="4616610" cy="20376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Left Arrow 82">
            <a:extLst>
              <a:ext uri="{FF2B5EF4-FFF2-40B4-BE49-F238E27FC236}">
                <a16:creationId xmlns:a16="http://schemas.microsoft.com/office/drawing/2014/main" id="{252CD35B-255B-D69E-9312-4B98C7B20448}"/>
              </a:ext>
            </a:extLst>
          </p:cNvPr>
          <p:cNvSpPr/>
          <p:nvPr/>
        </p:nvSpPr>
        <p:spPr>
          <a:xfrm rot="20321905">
            <a:off x="5051232" y="3509125"/>
            <a:ext cx="3387483" cy="723858"/>
          </a:xfrm>
          <a:prstGeom prst="leftArrow">
            <a:avLst>
              <a:gd name="adj1" fmla="val 15786"/>
              <a:gd name="adj2" fmla="val 56640"/>
            </a:avLst>
          </a:prstGeom>
          <a:solidFill>
            <a:srgbClr val="93A202"/>
          </a:solidFill>
          <a:ln>
            <a:solidFill>
              <a:schemeClr val="accent3">
                <a:lumMod val="7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imes New Roman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8DB6C4F-7074-FE4C-E1BE-0D506AA7D47F}"/>
              </a:ext>
            </a:extLst>
          </p:cNvPr>
          <p:cNvSpPr txBox="1"/>
          <p:nvPr/>
        </p:nvSpPr>
        <p:spPr>
          <a:xfrm>
            <a:off x="878871" y="5194718"/>
            <a:ext cx="105104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cs typeface="Times New Roman" panose="02020603050405020304" pitchFamily="18" charset="0"/>
              </a:rPr>
              <a:t>The value of acceleration due to gravity decreases with depth</a:t>
            </a:r>
            <a:r>
              <a:rPr lang="en-US" sz="2800" b="1" dirty="0">
                <a:solidFill>
                  <a:schemeClr val="bg1"/>
                </a:solidFill>
                <a:cs typeface="Times New Roman" panose="02020603050405020304" pitchFamily="18" charset="0"/>
              </a:rPr>
              <a:t>.</a:t>
            </a:r>
            <a:endParaRPr lang="en-US" sz="2800" b="1" baseline="-25000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1148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3" grpId="0" animBg="1"/>
      <p:bldP spid="14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05232-55FC-14F6-4E8F-625EA5615B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1A0E1D-B23E-B002-6635-649CEE24E3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B9F5C1-D20B-B59E-9AAD-ACC82ECF4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2880" y="80963"/>
            <a:ext cx="12268200" cy="6858000"/>
          </a:xfrm>
          <a:prstGeom prst="rect">
            <a:avLst/>
          </a:prstGeom>
        </p:spPr>
      </p:pic>
      <p:pic>
        <p:nvPicPr>
          <p:cNvPr id="23" name="Picture 2" descr="http://findicons.com/files/icons/2436/preview/color_ball_full.png">
            <a:extLst>
              <a:ext uri="{FF2B5EF4-FFF2-40B4-BE49-F238E27FC236}">
                <a16:creationId xmlns:a16="http://schemas.microsoft.com/office/drawing/2014/main" id="{7175AB5C-FCCE-EBE2-3492-9EB6CB18A6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>
                  <a:alpha val="11373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50694" y="2425807"/>
            <a:ext cx="3572192" cy="3572192"/>
          </a:xfrm>
          <a:prstGeom prst="rect">
            <a:avLst/>
          </a:prstGeom>
          <a:noFill/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6F865C0C-7307-52F4-91B2-738ADA37EAAD}"/>
              </a:ext>
            </a:extLst>
          </p:cNvPr>
          <p:cNvCxnSpPr>
            <a:cxnSpLocks/>
          </p:cNvCxnSpPr>
          <p:nvPr/>
        </p:nvCxnSpPr>
        <p:spPr>
          <a:xfrm flipH="1">
            <a:off x="1051560" y="3858101"/>
            <a:ext cx="3572192" cy="11953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77335EF4-DED2-429E-1F9C-355B00EC5E1B}"/>
              </a:ext>
            </a:extLst>
          </p:cNvPr>
          <p:cNvCxnSpPr>
            <a:cxnSpLocks/>
          </p:cNvCxnSpPr>
          <p:nvPr/>
        </p:nvCxnSpPr>
        <p:spPr>
          <a:xfrm>
            <a:off x="2102247" y="3754568"/>
            <a:ext cx="1325221" cy="2303402"/>
          </a:xfrm>
          <a:prstGeom prst="straightConnector1">
            <a:avLst/>
          </a:prstGeom>
          <a:ln w="762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BE4C832F-2EDC-AE0E-04FD-9AA9A32C966A}"/>
              </a:ext>
            </a:extLst>
          </p:cNvPr>
          <p:cNvCxnSpPr>
            <a:cxnSpLocks/>
          </p:cNvCxnSpPr>
          <p:nvPr/>
        </p:nvCxnSpPr>
        <p:spPr>
          <a:xfrm>
            <a:off x="1960651" y="4550146"/>
            <a:ext cx="123261" cy="1571513"/>
          </a:xfrm>
          <a:prstGeom prst="straightConnector1">
            <a:avLst/>
          </a:prstGeom>
          <a:ln w="762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7244164F-C0E8-08AD-86FB-90549CE5AB2C}"/>
              </a:ext>
            </a:extLst>
          </p:cNvPr>
          <p:cNvSpPr txBox="1"/>
          <p:nvPr/>
        </p:nvSpPr>
        <p:spPr>
          <a:xfrm>
            <a:off x="1429669" y="3248353"/>
            <a:ext cx="7507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</a:rPr>
              <a:t>Mg</a:t>
            </a:r>
            <a:r>
              <a:rPr lang="en-US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</a:rPr>
              <a:t> </a:t>
            </a:r>
            <a:endParaRPr lang="en-US" sz="2000" b="1" baseline="-25000" dirty="0">
              <a:solidFill>
                <a:schemeClr val="tx2">
                  <a:lumMod val="75000"/>
                </a:schemeClr>
              </a:solidFill>
              <a:latin typeface="Times New Roman" pitchFamily="18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F7D020C-3EB4-CFE6-9E28-21268958B6A3}"/>
              </a:ext>
            </a:extLst>
          </p:cNvPr>
          <p:cNvSpPr txBox="1"/>
          <p:nvPr/>
        </p:nvSpPr>
        <p:spPr>
          <a:xfrm>
            <a:off x="1591671" y="4080292"/>
            <a:ext cx="8162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itchFamily="18" charset="0"/>
              </a:rPr>
              <a:t>mg</a:t>
            </a:r>
            <a:r>
              <a:rPr lang="en-US" sz="20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itchFamily="18" charset="0"/>
              </a:rPr>
              <a:t>’</a:t>
            </a:r>
            <a:endParaRPr lang="en-US" sz="2000" b="1" baseline="-25000" dirty="0">
              <a:solidFill>
                <a:schemeClr val="accent1">
                  <a:lumMod val="20000"/>
                  <a:lumOff val="80000"/>
                </a:schemeClr>
              </a:solidFill>
              <a:latin typeface="Times New Roman" pitchFamily="18" charset="0"/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2D7204E-8818-EB61-9BB1-2B898147D699}"/>
              </a:ext>
            </a:extLst>
          </p:cNvPr>
          <p:cNvGrpSpPr/>
          <p:nvPr/>
        </p:nvGrpSpPr>
        <p:grpSpPr>
          <a:xfrm>
            <a:off x="2636790" y="2823635"/>
            <a:ext cx="1235202" cy="1165652"/>
            <a:chOff x="685800" y="1421010"/>
            <a:chExt cx="609600" cy="718940"/>
          </a:xfrm>
        </p:grpSpPr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4C162B47-D467-F7D6-FD53-149DA2820B4E}"/>
                </a:ext>
              </a:extLst>
            </p:cNvPr>
            <p:cNvCxnSpPr/>
            <p:nvPr/>
          </p:nvCxnSpPr>
          <p:spPr>
            <a:xfrm>
              <a:off x="685800" y="1421010"/>
              <a:ext cx="0" cy="718940"/>
            </a:xfrm>
            <a:prstGeom prst="line">
              <a:avLst/>
            </a:prstGeom>
            <a:ln w="571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0A85CC18-05C5-6FE8-2C8E-DDDA55A2B67A}"/>
                </a:ext>
              </a:extLst>
            </p:cNvPr>
            <p:cNvCxnSpPr/>
            <p:nvPr/>
          </p:nvCxnSpPr>
          <p:spPr>
            <a:xfrm>
              <a:off x="685800" y="1428750"/>
              <a:ext cx="609600" cy="0"/>
            </a:xfrm>
            <a:prstGeom prst="line">
              <a:avLst/>
            </a:prstGeom>
            <a:ln w="571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0033671F-B99A-85AD-94B4-82D0787E26B2}"/>
                </a:ext>
              </a:extLst>
            </p:cNvPr>
            <p:cNvCxnSpPr/>
            <p:nvPr/>
          </p:nvCxnSpPr>
          <p:spPr>
            <a:xfrm flipV="1">
              <a:off x="685800" y="1461195"/>
              <a:ext cx="609600" cy="658435"/>
            </a:xfrm>
            <a:prstGeom prst="line">
              <a:avLst/>
            </a:prstGeom>
            <a:ln w="571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5DBEE097-44D2-A1FB-9A54-DC0E2F44CEE4}"/>
              </a:ext>
            </a:extLst>
          </p:cNvPr>
          <p:cNvCxnSpPr>
            <a:cxnSpLocks/>
          </p:cNvCxnSpPr>
          <p:nvPr/>
        </p:nvCxnSpPr>
        <p:spPr>
          <a:xfrm>
            <a:off x="2587986" y="2393703"/>
            <a:ext cx="94508" cy="357219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83301F09-F2C0-AE02-F0C0-F8C155EE53C2}"/>
              </a:ext>
            </a:extLst>
          </p:cNvPr>
          <p:cNvSpPr txBox="1"/>
          <p:nvPr/>
        </p:nvSpPr>
        <p:spPr>
          <a:xfrm>
            <a:off x="3231709" y="3152741"/>
            <a:ext cx="5773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Times New Roman" pitchFamily="18" charset="0"/>
                <a:sym typeface="Symbol"/>
              </a:rPr>
              <a:t> </a:t>
            </a:r>
            <a:endParaRPr lang="en-US" sz="4000" b="1" baseline="-25000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84BB875C-F529-C10B-3565-FF14ACAF91A9}"/>
              </a:ext>
            </a:extLst>
          </p:cNvPr>
          <p:cNvCxnSpPr>
            <a:cxnSpLocks/>
          </p:cNvCxnSpPr>
          <p:nvPr/>
        </p:nvCxnSpPr>
        <p:spPr>
          <a:xfrm flipH="1">
            <a:off x="2798478" y="2976540"/>
            <a:ext cx="1705691" cy="1346692"/>
          </a:xfrm>
          <a:prstGeom prst="line">
            <a:avLst/>
          </a:prstGeom>
          <a:ln w="28575">
            <a:solidFill>
              <a:schemeClr val="bg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Oval 52">
            <a:extLst>
              <a:ext uri="{FF2B5EF4-FFF2-40B4-BE49-F238E27FC236}">
                <a16:creationId xmlns:a16="http://schemas.microsoft.com/office/drawing/2014/main" id="{40300652-424B-09D8-B20F-0F86073BBEB4}"/>
              </a:ext>
            </a:extLst>
          </p:cNvPr>
          <p:cNvSpPr/>
          <p:nvPr/>
        </p:nvSpPr>
        <p:spPr>
          <a:xfrm>
            <a:off x="1591671" y="2690013"/>
            <a:ext cx="1941925" cy="707886"/>
          </a:xfrm>
          <a:prstGeom prst="ellipse">
            <a:avLst/>
          </a:prstGeom>
          <a:noFill/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imes New Roman" pitchFamily="18" charset="0"/>
            </a:endParaRPr>
          </a:p>
        </p:txBody>
      </p: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C3B4C672-9573-5511-EEEB-7F3C14482329}"/>
              </a:ext>
            </a:extLst>
          </p:cNvPr>
          <p:cNvCxnSpPr>
            <a:cxnSpLocks/>
          </p:cNvCxnSpPr>
          <p:nvPr/>
        </p:nvCxnSpPr>
        <p:spPr>
          <a:xfrm flipV="1">
            <a:off x="4024903" y="2158598"/>
            <a:ext cx="777613" cy="61868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32782CBC-5D1A-AFC0-DAE8-AD864202BFA2}"/>
              </a:ext>
            </a:extLst>
          </p:cNvPr>
          <p:cNvCxnSpPr>
            <a:cxnSpLocks/>
          </p:cNvCxnSpPr>
          <p:nvPr/>
        </p:nvCxnSpPr>
        <p:spPr>
          <a:xfrm flipV="1">
            <a:off x="4054523" y="2743276"/>
            <a:ext cx="1056769" cy="34008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7E661578-B07E-8F13-B954-6925DA599251}"/>
              </a:ext>
            </a:extLst>
          </p:cNvPr>
          <p:cNvSpPr txBox="1"/>
          <p:nvPr/>
        </p:nvSpPr>
        <p:spPr>
          <a:xfrm>
            <a:off x="4555153" y="2113998"/>
            <a:ext cx="4807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Times New Roman" pitchFamily="18" charset="0"/>
                <a:sym typeface="Symbol"/>
              </a:rPr>
              <a:t> </a:t>
            </a:r>
            <a:endParaRPr lang="en-US" sz="4000" b="1" baseline="-25000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62" name="Arc 61">
            <a:extLst>
              <a:ext uri="{FF2B5EF4-FFF2-40B4-BE49-F238E27FC236}">
                <a16:creationId xmlns:a16="http://schemas.microsoft.com/office/drawing/2014/main" id="{BA40325F-3D65-3023-199C-AFC143152FD4}"/>
              </a:ext>
            </a:extLst>
          </p:cNvPr>
          <p:cNvSpPr/>
          <p:nvPr/>
        </p:nvSpPr>
        <p:spPr>
          <a:xfrm>
            <a:off x="4140720" y="2516477"/>
            <a:ext cx="371830" cy="421934"/>
          </a:xfrm>
          <a:prstGeom prst="arc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3" name="Arc 62">
            <a:extLst>
              <a:ext uri="{FF2B5EF4-FFF2-40B4-BE49-F238E27FC236}">
                <a16:creationId xmlns:a16="http://schemas.microsoft.com/office/drawing/2014/main" id="{076A1C57-8107-FD94-D052-53BA7ABEF981}"/>
              </a:ext>
            </a:extLst>
          </p:cNvPr>
          <p:cNvSpPr/>
          <p:nvPr/>
        </p:nvSpPr>
        <p:spPr>
          <a:xfrm>
            <a:off x="2809937" y="3734614"/>
            <a:ext cx="232018" cy="307277"/>
          </a:xfrm>
          <a:prstGeom prst="arc">
            <a:avLst/>
          </a:prstGeom>
          <a:ln>
            <a:solidFill>
              <a:schemeClr val="bg1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  <a:endParaRPr lang="en-IN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FD0A7053-9540-40E9-A64B-C982684860CD}"/>
              </a:ext>
            </a:extLst>
          </p:cNvPr>
          <p:cNvSpPr txBox="1"/>
          <p:nvPr/>
        </p:nvSpPr>
        <p:spPr>
          <a:xfrm>
            <a:off x="2871387" y="2278849"/>
            <a:ext cx="86550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Times New Roman" pitchFamily="18" charset="0"/>
              </a:rPr>
              <a:t>R </a:t>
            </a:r>
            <a:endParaRPr lang="en-US" sz="2400" b="1" baseline="-25000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962BF4DC-A8C4-4E95-19F6-5354F4C46098}"/>
              </a:ext>
            </a:extLst>
          </p:cNvPr>
          <p:cNvSpPr txBox="1"/>
          <p:nvPr/>
        </p:nvSpPr>
        <p:spPr>
          <a:xfrm>
            <a:off x="3782457" y="2340016"/>
            <a:ext cx="83052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Times New Roman" pitchFamily="18" charset="0"/>
              </a:rPr>
              <a:t>P</a:t>
            </a:r>
            <a:r>
              <a:rPr lang="en-US" sz="1800" b="1" dirty="0">
                <a:solidFill>
                  <a:schemeClr val="bg1"/>
                </a:solidFill>
                <a:latin typeface="Times New Roman" pitchFamily="18" charset="0"/>
              </a:rPr>
              <a:t>  </a:t>
            </a:r>
            <a:endParaRPr lang="en-US" sz="1800" b="1" baseline="-25000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6D2E1B9D-A481-F884-7407-B14623A7FB50}"/>
              </a:ext>
            </a:extLst>
          </p:cNvPr>
          <p:cNvSpPr txBox="1"/>
          <p:nvPr/>
        </p:nvSpPr>
        <p:spPr>
          <a:xfrm>
            <a:off x="4334522" y="1590967"/>
            <a:ext cx="29033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</a:rPr>
              <a:t>mr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sym typeface="Symbol"/>
              </a:rPr>
              <a:t></a:t>
            </a:r>
            <a:r>
              <a:rPr lang="en-US" sz="3600" b="1" baseline="30000" dirty="0">
                <a:solidFill>
                  <a:srgbClr val="FF0000"/>
                </a:solidFill>
                <a:latin typeface="Times New Roman" pitchFamily="18" charset="0"/>
                <a:sym typeface="Symbol"/>
              </a:rPr>
              <a:t>2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sym typeface="Symbol"/>
              </a:rPr>
              <a:t>cos </a:t>
            </a:r>
            <a:endParaRPr lang="en-US" sz="3600" b="1" baseline="-25000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93B6248C-602F-76FA-91DA-758FC248332B}"/>
              </a:ext>
            </a:extLst>
          </p:cNvPr>
          <p:cNvSpPr txBox="1"/>
          <p:nvPr/>
        </p:nvSpPr>
        <p:spPr>
          <a:xfrm>
            <a:off x="4410221" y="2867900"/>
            <a:ext cx="336308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</a:rPr>
              <a:t>mr</a:t>
            </a:r>
            <a:r>
              <a:rPr lang="en-US" sz="32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sym typeface="Symbol"/>
              </a:rPr>
              <a:t></a:t>
            </a:r>
            <a:r>
              <a:rPr lang="en-US" sz="3200" b="1" baseline="300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sym typeface="Symbol"/>
              </a:rPr>
              <a:t>2  </a:t>
            </a:r>
            <a:endParaRPr lang="en-US" sz="3200" b="1" baseline="-2500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5A114AB2-1358-106D-DBFD-D80EA6F78570}"/>
              </a:ext>
            </a:extLst>
          </p:cNvPr>
          <p:cNvSpPr txBox="1"/>
          <p:nvPr/>
        </p:nvSpPr>
        <p:spPr>
          <a:xfrm>
            <a:off x="3647359" y="3582949"/>
            <a:ext cx="11463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Times New Roman" pitchFamily="18" charset="0"/>
              </a:rPr>
              <a:t>R</a:t>
            </a:r>
            <a:r>
              <a:rPr lang="en-US" sz="1800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endParaRPr lang="en-IN" dirty="0"/>
          </a:p>
        </p:txBody>
      </p: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36188142-2886-EE60-DF9B-A23B7127CD40}"/>
              </a:ext>
            </a:extLst>
          </p:cNvPr>
          <p:cNvCxnSpPr>
            <a:cxnSpLocks/>
          </p:cNvCxnSpPr>
          <p:nvPr/>
        </p:nvCxnSpPr>
        <p:spPr>
          <a:xfrm flipH="1">
            <a:off x="5284438" y="2084132"/>
            <a:ext cx="358159" cy="3670614"/>
          </a:xfrm>
          <a:prstGeom prst="straightConnector1">
            <a:avLst/>
          </a:prstGeom>
          <a:ln w="762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59166450-6050-29A4-1AAF-B8811F0F2DE8}"/>
              </a:ext>
            </a:extLst>
          </p:cNvPr>
          <p:cNvCxnSpPr>
            <a:cxnSpLocks/>
          </p:cNvCxnSpPr>
          <p:nvPr/>
        </p:nvCxnSpPr>
        <p:spPr>
          <a:xfrm>
            <a:off x="2587907" y="1529057"/>
            <a:ext cx="0" cy="84540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B023D9CC-59B1-600E-28EB-0D86C9AD3773}"/>
              </a:ext>
            </a:extLst>
          </p:cNvPr>
          <p:cNvCxnSpPr>
            <a:cxnSpLocks/>
          </p:cNvCxnSpPr>
          <p:nvPr/>
        </p:nvCxnSpPr>
        <p:spPr>
          <a:xfrm>
            <a:off x="2703094" y="5996600"/>
            <a:ext cx="0" cy="65840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04" name="Arrow: Curved Up 103">
            <a:extLst>
              <a:ext uri="{FF2B5EF4-FFF2-40B4-BE49-F238E27FC236}">
                <a16:creationId xmlns:a16="http://schemas.microsoft.com/office/drawing/2014/main" id="{AF844EA1-683A-9534-6AA5-1A914073EBC4}"/>
              </a:ext>
            </a:extLst>
          </p:cNvPr>
          <p:cNvSpPr/>
          <p:nvPr/>
        </p:nvSpPr>
        <p:spPr>
          <a:xfrm>
            <a:off x="2052920" y="1920875"/>
            <a:ext cx="1005774" cy="325436"/>
          </a:xfrm>
          <a:prstGeom prst="curvedUp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FF0000"/>
              </a:solidFill>
            </a:endParaRPr>
          </a:p>
        </p:txBody>
      </p:sp>
      <p:sp>
        <p:nvSpPr>
          <p:cNvPr id="105" name="Arrow: Curved Up 104">
            <a:extLst>
              <a:ext uri="{FF2B5EF4-FFF2-40B4-BE49-F238E27FC236}">
                <a16:creationId xmlns:a16="http://schemas.microsoft.com/office/drawing/2014/main" id="{5798FE3B-7313-CC94-E9D4-1C5D2BD2F0A7}"/>
              </a:ext>
            </a:extLst>
          </p:cNvPr>
          <p:cNvSpPr/>
          <p:nvPr/>
        </p:nvSpPr>
        <p:spPr>
          <a:xfrm>
            <a:off x="2248617" y="6027256"/>
            <a:ext cx="1005774" cy="325436"/>
          </a:xfrm>
          <a:prstGeom prst="curvedUp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FF0000"/>
              </a:solidFill>
            </a:endParaRP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9CA0FC22-2EB6-4CE7-DD47-F377F9230881}"/>
              </a:ext>
            </a:extLst>
          </p:cNvPr>
          <p:cNvSpPr txBox="1"/>
          <p:nvPr/>
        </p:nvSpPr>
        <p:spPr>
          <a:xfrm>
            <a:off x="6903871" y="1886941"/>
            <a:ext cx="4710426" cy="1384996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000" b="1" dirty="0">
                <a:latin typeface="Times New Roman" pitchFamily="18" charset="0"/>
                <a:sym typeface="Symbol"/>
              </a:rPr>
              <a:t>g'</a:t>
            </a:r>
            <a:r>
              <a:rPr lang="en-US" sz="2800" b="1" dirty="0">
                <a:sym typeface="Symbol"/>
              </a:rPr>
              <a:t> is the value of the effective acceleration </a:t>
            </a:r>
          </a:p>
          <a:p>
            <a:r>
              <a:rPr lang="en-US" sz="2800" b="1" dirty="0">
                <a:sym typeface="Symbol"/>
              </a:rPr>
              <a:t>due to gravity at the point P.</a:t>
            </a:r>
            <a:endParaRPr lang="en-US" sz="2800" b="1" baseline="-25000" dirty="0"/>
          </a:p>
        </p:txBody>
      </p:sp>
      <p:graphicFrame>
        <p:nvGraphicFramePr>
          <p:cNvPr id="110" name="Object 109">
            <a:extLst>
              <a:ext uri="{FF2B5EF4-FFF2-40B4-BE49-F238E27FC236}">
                <a16:creationId xmlns:a16="http://schemas.microsoft.com/office/drawing/2014/main" id="{6649FC7D-1A3D-FF30-D68E-DD35640AF62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1754181"/>
              </p:ext>
            </p:extLst>
          </p:nvPr>
        </p:nvGraphicFramePr>
        <p:xfrm>
          <a:off x="1261575" y="6211806"/>
          <a:ext cx="5526656" cy="8660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407517" imgH="220684" progId="Equation.DSMT4">
                  <p:embed/>
                </p:oleObj>
              </mc:Choice>
              <mc:Fallback>
                <p:oleObj name="Equation" r:id="rId4" imgW="1407517" imgH="220684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261575" y="6211806"/>
                        <a:ext cx="5526656" cy="86607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" name="Object 111">
            <a:extLst>
              <a:ext uri="{FF2B5EF4-FFF2-40B4-BE49-F238E27FC236}">
                <a16:creationId xmlns:a16="http://schemas.microsoft.com/office/drawing/2014/main" id="{3D494587-194F-5B39-AC16-DEDD62F1596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1243854"/>
              </p:ext>
            </p:extLst>
          </p:nvPr>
        </p:nvGraphicFramePr>
        <p:xfrm>
          <a:off x="7029139" y="3917870"/>
          <a:ext cx="5150512" cy="25200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554654" imgH="760056" progId="Equation.DSMT4">
                  <p:embed/>
                </p:oleObj>
              </mc:Choice>
              <mc:Fallback>
                <p:oleObj name="Equation" r:id="rId6" imgW="1554654" imgH="760056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029139" y="3917870"/>
                        <a:ext cx="5150512" cy="25200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A74139F6-3D68-FE45-A47C-DEA62B3DE884}"/>
              </a:ext>
            </a:extLst>
          </p:cNvPr>
          <p:cNvSpPr txBox="1"/>
          <p:nvPr/>
        </p:nvSpPr>
        <p:spPr>
          <a:xfrm>
            <a:off x="352425" y="352561"/>
            <a:ext cx="10001250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/>
              <a:t>Variation of ‘g’ with latitude due to rotational motion of  the earth</a:t>
            </a:r>
          </a:p>
        </p:txBody>
      </p:sp>
    </p:spTree>
    <p:extLst>
      <p:ext uri="{BB962C8B-B14F-4D97-AF65-F5344CB8AC3E}">
        <p14:creationId xmlns:p14="http://schemas.microsoft.com/office/powerpoint/2010/main" val="1372679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05232-55FC-14F6-4E8F-625EA5615B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1A0E1D-B23E-B002-6635-649CEE24E3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B9F5C1-D20B-B59E-9AAD-ACC82ECF4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8100" y="0"/>
            <a:ext cx="122682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42BE3E6-5237-5F4D-0AB5-813473E90181}"/>
              </a:ext>
            </a:extLst>
          </p:cNvPr>
          <p:cNvSpPr txBox="1"/>
          <p:nvPr/>
        </p:nvSpPr>
        <p:spPr>
          <a:xfrm>
            <a:off x="526728" y="468362"/>
            <a:ext cx="10462270" cy="123787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Variation of ‘g’ with latitude due to rotational motion of the earth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C8E9D1A-369F-CB53-EFF1-A72A47532E25}"/>
              </a:ext>
            </a:extLst>
          </p:cNvPr>
          <p:cNvSpPr txBox="1"/>
          <p:nvPr/>
        </p:nvSpPr>
        <p:spPr>
          <a:xfrm>
            <a:off x="875386" y="2069794"/>
            <a:ext cx="2336915" cy="52322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>
                <a:cs typeface="Times New Roman" pitchFamily="18" charset="0"/>
              </a:rPr>
              <a:t>At  Poles </a:t>
            </a:r>
            <a:endParaRPr lang="en-US" b="1" dirty="0">
              <a:cs typeface="Times New Roman" pitchFamily="18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846D1AD-E1D7-906A-6347-DB545CC9A6F8}"/>
              </a:ext>
            </a:extLst>
          </p:cNvPr>
          <p:cNvGrpSpPr/>
          <p:nvPr/>
        </p:nvGrpSpPr>
        <p:grpSpPr>
          <a:xfrm>
            <a:off x="8311264" y="2107662"/>
            <a:ext cx="3629512" cy="1999860"/>
            <a:chOff x="3657600" y="1428750"/>
            <a:chExt cx="2667000" cy="1089632"/>
          </a:xfrm>
        </p:grpSpPr>
        <p:sp>
          <p:nvSpPr>
            <p:cNvPr id="9" name="Cloud 8">
              <a:extLst>
                <a:ext uri="{FF2B5EF4-FFF2-40B4-BE49-F238E27FC236}">
                  <a16:creationId xmlns:a16="http://schemas.microsoft.com/office/drawing/2014/main" id="{42985797-16EC-FA52-D4A7-9D731E02CD65}"/>
                </a:ext>
              </a:extLst>
            </p:cNvPr>
            <p:cNvSpPr/>
            <p:nvPr/>
          </p:nvSpPr>
          <p:spPr>
            <a:xfrm>
              <a:off x="3657600" y="1428750"/>
              <a:ext cx="2667000" cy="1089632"/>
            </a:xfrm>
            <a:prstGeom prst="cloud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>
                <a:latin typeface="Times New Roman" pitchFamily="18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5F01AC8-29F8-32BE-5163-7055E7684DDA}"/>
                </a:ext>
              </a:extLst>
            </p:cNvPr>
            <p:cNvSpPr txBox="1"/>
            <p:nvPr/>
          </p:nvSpPr>
          <p:spPr>
            <a:xfrm>
              <a:off x="3895967" y="1810240"/>
              <a:ext cx="2318128" cy="2779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cs typeface="Times New Roman" panose="02020603050405020304" pitchFamily="18" charset="0"/>
                  <a:sym typeface="Symbol"/>
                </a:rPr>
                <a:t> = 90</a:t>
              </a:r>
              <a:r>
                <a:rPr lang="en-US" sz="2800" b="1" dirty="0">
                  <a:cs typeface="Times New Roman" panose="02020603050405020304" pitchFamily="18" charset="0"/>
                  <a:sym typeface="Symbol" panose="05050102010706020507" pitchFamily="18" charset="2"/>
                </a:rPr>
                <a:t>  ;  </a:t>
              </a:r>
              <a:r>
                <a:rPr lang="en-US" sz="2800" b="1" dirty="0">
                  <a:cs typeface="Times New Roman" panose="02020603050405020304" pitchFamily="18" charset="0"/>
                  <a:sym typeface="Symbol"/>
                </a:rPr>
                <a:t>cos</a:t>
              </a:r>
              <a:r>
                <a:rPr lang="en-US" sz="2800" b="1" dirty="0">
                  <a:cs typeface="Times New Roman" panose="02020603050405020304" pitchFamily="18" charset="0"/>
                  <a:sym typeface="Symbol" panose="05050102010706020507" pitchFamily="18" charset="2"/>
                </a:rPr>
                <a:t>  =  0 </a:t>
              </a:r>
              <a:endParaRPr lang="en-US" sz="2800" b="1" baseline="-25000" dirty="0">
                <a:cs typeface="Times New Roman" panose="02020603050405020304" pitchFamily="18" charset="0"/>
              </a:endParaRPr>
            </a:p>
          </p:txBody>
        </p:sp>
      </p:grpSp>
      <p:pic>
        <p:nvPicPr>
          <p:cNvPr id="12" name="Picture 2" descr="http://findicons.com/files/icons/2436/preview/color_ball_full.png">
            <a:extLst>
              <a:ext uri="{FF2B5EF4-FFF2-40B4-BE49-F238E27FC236}">
                <a16:creationId xmlns:a16="http://schemas.microsoft.com/office/drawing/2014/main" id="{C461F754-35F5-9EA9-AC04-40CAC6471D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>
                  <a:alpha val="11373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22429" y="3249487"/>
            <a:ext cx="2545552" cy="2545552"/>
          </a:xfrm>
          <a:prstGeom prst="rect">
            <a:avLst/>
          </a:prstGeom>
          <a:noFill/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8A0CEED-B2B3-8CB5-F89C-80ABB80540EA}"/>
              </a:ext>
            </a:extLst>
          </p:cNvPr>
          <p:cNvCxnSpPr>
            <a:cxnSpLocks/>
            <a:stCxn id="12" idx="0"/>
          </p:cNvCxnSpPr>
          <p:nvPr/>
        </p:nvCxnSpPr>
        <p:spPr>
          <a:xfrm>
            <a:off x="2195205" y="3249487"/>
            <a:ext cx="99952" cy="26304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0226A53-E035-DF37-EF6E-75E62160283C}"/>
              </a:ext>
            </a:extLst>
          </p:cNvPr>
          <p:cNvCxnSpPr>
            <a:cxnSpLocks/>
          </p:cNvCxnSpPr>
          <p:nvPr/>
        </p:nvCxnSpPr>
        <p:spPr>
          <a:xfrm>
            <a:off x="955843" y="4552797"/>
            <a:ext cx="254555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Arc 14">
            <a:extLst>
              <a:ext uri="{FF2B5EF4-FFF2-40B4-BE49-F238E27FC236}">
                <a16:creationId xmlns:a16="http://schemas.microsoft.com/office/drawing/2014/main" id="{3C0E7A15-E9B4-BE45-FC6D-FD77C91D76DB}"/>
              </a:ext>
            </a:extLst>
          </p:cNvPr>
          <p:cNvSpPr/>
          <p:nvPr/>
        </p:nvSpPr>
        <p:spPr>
          <a:xfrm rot="9748800">
            <a:off x="2078540" y="5190502"/>
            <a:ext cx="534986" cy="312945"/>
          </a:xfrm>
          <a:prstGeom prst="arc">
            <a:avLst>
              <a:gd name="adj1" fmla="val 13737321"/>
              <a:gd name="adj2" fmla="val 21427141"/>
            </a:avLst>
          </a:prstGeom>
          <a:ln w="28575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Times New Roman" pitchFamily="18" charset="0"/>
            </a:endParaRPr>
          </a:p>
        </p:txBody>
      </p:sp>
      <p:sp>
        <p:nvSpPr>
          <p:cNvPr id="16" name="Arc 15">
            <a:extLst>
              <a:ext uri="{FF2B5EF4-FFF2-40B4-BE49-F238E27FC236}">
                <a16:creationId xmlns:a16="http://schemas.microsoft.com/office/drawing/2014/main" id="{C7506074-65D6-FE89-53B6-50D4879F6EC3}"/>
              </a:ext>
            </a:extLst>
          </p:cNvPr>
          <p:cNvSpPr/>
          <p:nvPr/>
        </p:nvSpPr>
        <p:spPr>
          <a:xfrm rot="1258383">
            <a:off x="1939238" y="4273982"/>
            <a:ext cx="578762" cy="550794"/>
          </a:xfrm>
          <a:prstGeom prst="arc">
            <a:avLst>
              <a:gd name="adj1" fmla="val 15038497"/>
              <a:gd name="adj2" fmla="val 20113492"/>
            </a:avLst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Times New Roman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5225535-216C-CBB6-7D8A-8022C1007BD7}"/>
              </a:ext>
            </a:extLst>
          </p:cNvPr>
          <p:cNvSpPr txBox="1"/>
          <p:nvPr/>
        </p:nvSpPr>
        <p:spPr>
          <a:xfrm>
            <a:off x="2153170" y="3753948"/>
            <a:ext cx="12630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sym typeface="Symbol"/>
              </a:rPr>
              <a:t> = 90</a:t>
            </a:r>
            <a:r>
              <a:rPr lang="en-US" sz="2800" b="1" dirty="0">
                <a:solidFill>
                  <a:schemeClr val="bg1"/>
                </a:solidFill>
                <a:sym typeface="Symbol" panose="05050102010706020507" pitchFamily="18" charset="2"/>
              </a:rPr>
              <a:t></a:t>
            </a:r>
            <a:endParaRPr lang="en-US" sz="2800" b="1" baseline="-25000" dirty="0">
              <a:solidFill>
                <a:schemeClr val="bg1"/>
              </a:solidFill>
            </a:endParaRP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31B083A9-2811-A218-80F7-7BF914EB0B09}"/>
              </a:ext>
            </a:extLst>
          </p:cNvPr>
          <p:cNvCxnSpPr>
            <a:cxnSpLocks/>
          </p:cNvCxnSpPr>
          <p:nvPr/>
        </p:nvCxnSpPr>
        <p:spPr>
          <a:xfrm flipV="1">
            <a:off x="8106564" y="3838853"/>
            <a:ext cx="693372" cy="40051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59B02758-7F65-20B6-275E-12CBD392188F}"/>
              </a:ext>
            </a:extLst>
          </p:cNvPr>
          <p:cNvSpPr txBox="1"/>
          <p:nvPr/>
        </p:nvSpPr>
        <p:spPr>
          <a:xfrm>
            <a:off x="1524001" y="2958186"/>
            <a:ext cx="62917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</a:t>
            </a:r>
            <a:r>
              <a:rPr lang="en-US" sz="1800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endParaRPr lang="en-IN" dirty="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5BB6800E-A209-51C9-94A1-8DE44E0A02B6}"/>
              </a:ext>
            </a:extLst>
          </p:cNvPr>
          <p:cNvSpPr/>
          <p:nvPr/>
        </p:nvSpPr>
        <p:spPr>
          <a:xfrm>
            <a:off x="6809330" y="3876883"/>
            <a:ext cx="1603741" cy="858835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aphicFrame>
        <p:nvGraphicFramePr>
          <p:cNvPr id="36" name="Object 35">
            <a:extLst>
              <a:ext uri="{FF2B5EF4-FFF2-40B4-BE49-F238E27FC236}">
                <a16:creationId xmlns:a16="http://schemas.microsoft.com/office/drawing/2014/main" id="{8B422590-3BBB-FC35-F126-E51C97935C6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464159"/>
              </p:ext>
            </p:extLst>
          </p:nvPr>
        </p:nvGraphicFramePr>
        <p:xfrm>
          <a:off x="5881688" y="3317875"/>
          <a:ext cx="428625" cy="22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28224" imgH="220684" progId="Equation.DSMT4">
                  <p:embed/>
                </p:oleObj>
              </mc:Choice>
              <mc:Fallback>
                <p:oleObj name="Equation" r:id="rId4" imgW="428224" imgH="220684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881688" y="3317875"/>
                        <a:ext cx="428625" cy="2206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" name="Object 36">
            <a:extLst>
              <a:ext uri="{FF2B5EF4-FFF2-40B4-BE49-F238E27FC236}">
                <a16:creationId xmlns:a16="http://schemas.microsoft.com/office/drawing/2014/main" id="{E111F5EF-1321-C592-A660-425B3721488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2659496"/>
              </p:ext>
            </p:extLst>
          </p:nvPr>
        </p:nvGraphicFramePr>
        <p:xfrm>
          <a:off x="6906433" y="3927312"/>
          <a:ext cx="1381125" cy="709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444240" imgH="228600" progId="Equation.DSMT4">
                  <p:embed/>
                </p:oleObj>
              </mc:Choice>
              <mc:Fallback>
                <p:oleObj name="Equation" r:id="rId6" imgW="44424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906433" y="3927312"/>
                        <a:ext cx="1381125" cy="7096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37">
            <a:extLst>
              <a:ext uri="{FF2B5EF4-FFF2-40B4-BE49-F238E27FC236}">
                <a16:creationId xmlns:a16="http://schemas.microsoft.com/office/drawing/2014/main" id="{4E8FD2C6-D0AA-6080-E633-6E52672262C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2206282"/>
              </p:ext>
            </p:extLst>
          </p:nvPr>
        </p:nvGraphicFramePr>
        <p:xfrm>
          <a:off x="3728698" y="3846634"/>
          <a:ext cx="3231909" cy="26088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881433" imgH="711054" progId="Equation.DSMT4">
                  <p:embed/>
                </p:oleObj>
              </mc:Choice>
              <mc:Fallback>
                <p:oleObj name="Equation" r:id="rId8" imgW="881433" imgH="711054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728698" y="3846634"/>
                        <a:ext cx="3231909" cy="26088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73646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5" grpId="0" animBg="1"/>
      <p:bldP spid="16" grpId="0" animBg="1"/>
      <p:bldP spid="1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05232-55FC-14F6-4E8F-625EA5615B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1A0E1D-B23E-B002-6635-649CEE24E3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B9F5C1-D20B-B59E-9AAD-ACC82ECF4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00" y="2529"/>
            <a:ext cx="122682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4A4AFB6-C5EF-396D-0506-47A744993933}"/>
              </a:ext>
            </a:extLst>
          </p:cNvPr>
          <p:cNvSpPr txBox="1"/>
          <p:nvPr/>
        </p:nvSpPr>
        <p:spPr>
          <a:xfrm>
            <a:off x="166687" y="487095"/>
            <a:ext cx="11782425" cy="1200329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Variation of ‘g’ with latitude due to rotational motion of the earth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9510997-26E3-8530-EF81-D423A4149515}"/>
              </a:ext>
            </a:extLst>
          </p:cNvPr>
          <p:cNvSpPr txBox="1"/>
          <p:nvPr/>
        </p:nvSpPr>
        <p:spPr>
          <a:xfrm>
            <a:off x="658795" y="2116109"/>
            <a:ext cx="3050342" cy="52020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>
                <a:solidFill>
                  <a:schemeClr val="tx1"/>
                </a:solidFill>
                <a:cs typeface="Times New Roman" pitchFamily="18" charset="0"/>
              </a:rPr>
              <a:t>At  the equator </a:t>
            </a:r>
            <a:endParaRPr lang="en-US" b="1" dirty="0">
              <a:solidFill>
                <a:schemeClr val="tx1"/>
              </a:solidFill>
              <a:cs typeface="Times New Roman" pitchFamily="18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D5F3A06-8648-63AD-0E2D-1EE2E8AF46A1}"/>
              </a:ext>
            </a:extLst>
          </p:cNvPr>
          <p:cNvGrpSpPr/>
          <p:nvPr/>
        </p:nvGrpSpPr>
        <p:grpSpPr>
          <a:xfrm>
            <a:off x="4127654" y="2122987"/>
            <a:ext cx="7137245" cy="2168249"/>
            <a:chOff x="4419600" y="742950"/>
            <a:chExt cx="5767795" cy="971204"/>
          </a:xfrm>
        </p:grpSpPr>
        <p:sp>
          <p:nvSpPr>
            <p:cNvPr id="9" name="Cloud 8">
              <a:extLst>
                <a:ext uri="{FF2B5EF4-FFF2-40B4-BE49-F238E27FC236}">
                  <a16:creationId xmlns:a16="http://schemas.microsoft.com/office/drawing/2014/main" id="{4CB6D736-64EF-2BB9-86BC-430AA099FF90}"/>
                </a:ext>
              </a:extLst>
            </p:cNvPr>
            <p:cNvSpPr/>
            <p:nvPr/>
          </p:nvSpPr>
          <p:spPr>
            <a:xfrm>
              <a:off x="4419600" y="742950"/>
              <a:ext cx="5410200" cy="914400"/>
            </a:xfrm>
            <a:prstGeom prst="cloud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Times New Roman" pitchFamily="18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4267D38-069C-D3F1-0403-FE0FB7A5CC44}"/>
                </a:ext>
              </a:extLst>
            </p:cNvPr>
            <p:cNvSpPr txBox="1"/>
            <p:nvPr/>
          </p:nvSpPr>
          <p:spPr>
            <a:xfrm>
              <a:off x="5181593" y="898218"/>
              <a:ext cx="5005802" cy="815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 err="1"/>
                <a:t>g</a:t>
              </a:r>
              <a:r>
                <a:rPr lang="en-US" sz="2800" b="1" baseline="-25000" dirty="0" err="1">
                  <a:sym typeface="Symbol"/>
                </a:rPr>
                <a:t>e</a:t>
              </a:r>
              <a:r>
                <a:rPr lang="en-US" sz="2800" b="1" dirty="0">
                  <a:sym typeface="Symbol"/>
                </a:rPr>
                <a:t> is the value of the effective acceleration </a:t>
              </a:r>
            </a:p>
            <a:p>
              <a:r>
                <a:rPr lang="en-US" sz="2800" b="1" dirty="0">
                  <a:sym typeface="Symbol"/>
                </a:rPr>
                <a:t>due to gravity at the equator.</a:t>
              </a:r>
              <a:endParaRPr lang="en-US" sz="2800" b="1" baseline="-25000" dirty="0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E033147-F168-673B-D36D-697880210939}"/>
              </a:ext>
            </a:extLst>
          </p:cNvPr>
          <p:cNvGrpSpPr/>
          <p:nvPr/>
        </p:nvGrpSpPr>
        <p:grpSpPr>
          <a:xfrm>
            <a:off x="9048384" y="3800321"/>
            <a:ext cx="2995595" cy="1387353"/>
            <a:chOff x="3657600" y="1606550"/>
            <a:chExt cx="2667000" cy="806966"/>
          </a:xfrm>
        </p:grpSpPr>
        <p:sp>
          <p:nvSpPr>
            <p:cNvPr id="12" name="Cloud 11">
              <a:extLst>
                <a:ext uri="{FF2B5EF4-FFF2-40B4-BE49-F238E27FC236}">
                  <a16:creationId xmlns:a16="http://schemas.microsoft.com/office/drawing/2014/main" id="{B1A26968-9F27-C1D1-5435-1163A52BB2AE}"/>
                </a:ext>
              </a:extLst>
            </p:cNvPr>
            <p:cNvSpPr/>
            <p:nvPr/>
          </p:nvSpPr>
          <p:spPr>
            <a:xfrm>
              <a:off x="3657600" y="1606550"/>
              <a:ext cx="2667000" cy="806966"/>
            </a:xfrm>
            <a:prstGeom prst="cloud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>
                <a:latin typeface="Times New Roman" pitchFamily="18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84AD9CE-D3A0-B529-9381-73A0C672B26D}"/>
                </a:ext>
              </a:extLst>
            </p:cNvPr>
            <p:cNvSpPr txBox="1"/>
            <p:nvPr/>
          </p:nvSpPr>
          <p:spPr>
            <a:xfrm>
              <a:off x="3757482" y="1859833"/>
              <a:ext cx="2519118" cy="3043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>
                  <a:sym typeface="Symbol"/>
                </a:rPr>
                <a:t> = 0</a:t>
              </a:r>
              <a:r>
                <a:rPr lang="en-US" sz="2800" b="1" dirty="0">
                  <a:sym typeface="Symbol" panose="05050102010706020507" pitchFamily="18" charset="2"/>
                </a:rPr>
                <a:t>  ;  </a:t>
              </a:r>
              <a:r>
                <a:rPr lang="en-US" sz="2800" b="1" dirty="0" err="1">
                  <a:sym typeface="Symbol"/>
                </a:rPr>
                <a:t>cos</a:t>
              </a:r>
              <a:r>
                <a:rPr lang="en-US" sz="2800" b="1" dirty="0">
                  <a:sym typeface="Symbol"/>
                </a:rPr>
                <a:t></a:t>
              </a:r>
              <a:r>
                <a:rPr lang="en-US" sz="2800" b="1" dirty="0">
                  <a:sym typeface="Symbol" panose="05050102010706020507" pitchFamily="18" charset="2"/>
                </a:rPr>
                <a:t>  =  1</a:t>
              </a:r>
              <a:endParaRPr lang="en-US" sz="2800" b="1" baseline="-25000" dirty="0"/>
            </a:p>
          </p:txBody>
        </p:sp>
      </p:grpSp>
      <p:pic>
        <p:nvPicPr>
          <p:cNvPr id="14" name="Picture 2" descr="http://findicons.com/files/icons/2436/preview/color_ball_full.png">
            <a:extLst>
              <a:ext uri="{FF2B5EF4-FFF2-40B4-BE49-F238E27FC236}">
                <a16:creationId xmlns:a16="http://schemas.microsoft.com/office/drawing/2014/main" id="{97A154FB-F74D-0978-CCB1-E55D2FE73B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>
                  <a:alpha val="11373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21536" y="3069750"/>
            <a:ext cx="2387600" cy="2387600"/>
          </a:xfrm>
          <a:prstGeom prst="rect">
            <a:avLst/>
          </a:prstGeom>
          <a:noFill/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CACBE9C-AFA8-B526-EB7B-BCDF06DB8F1E}"/>
              </a:ext>
            </a:extLst>
          </p:cNvPr>
          <p:cNvCxnSpPr>
            <a:cxnSpLocks/>
            <a:stCxn id="14" idx="0"/>
          </p:cNvCxnSpPr>
          <p:nvPr/>
        </p:nvCxnSpPr>
        <p:spPr>
          <a:xfrm>
            <a:off x="2515336" y="3069750"/>
            <a:ext cx="73942" cy="23876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DCA3496-52C7-137F-1A9D-096E1CB98730}"/>
              </a:ext>
            </a:extLst>
          </p:cNvPr>
          <p:cNvCxnSpPr>
            <a:cxnSpLocks/>
          </p:cNvCxnSpPr>
          <p:nvPr/>
        </p:nvCxnSpPr>
        <p:spPr>
          <a:xfrm flipV="1">
            <a:off x="1255497" y="4369179"/>
            <a:ext cx="2453639" cy="7558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A3ED6CD1-6F6B-D83A-5D1E-6DCC38A97AE8}"/>
              </a:ext>
            </a:extLst>
          </p:cNvPr>
          <p:cNvSpPr txBox="1"/>
          <p:nvPr/>
        </p:nvSpPr>
        <p:spPr>
          <a:xfrm>
            <a:off x="2589278" y="3801885"/>
            <a:ext cx="12103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Times New Roman" pitchFamily="18" charset="0"/>
                <a:sym typeface="Symbol"/>
              </a:rPr>
              <a:t> = 0</a:t>
            </a:r>
            <a:r>
              <a:rPr lang="en-US" sz="2400" b="1" dirty="0">
                <a:solidFill>
                  <a:schemeClr val="bg1"/>
                </a:solidFill>
                <a:latin typeface="Times New Roman" pitchFamily="18" charset="0"/>
                <a:sym typeface="Symbol" panose="05050102010706020507" pitchFamily="18" charset="2"/>
              </a:rPr>
              <a:t></a:t>
            </a:r>
            <a:endParaRPr lang="en-US" sz="2400" b="1" baseline="-25000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25" name="Arc 24">
            <a:extLst>
              <a:ext uri="{FF2B5EF4-FFF2-40B4-BE49-F238E27FC236}">
                <a16:creationId xmlns:a16="http://schemas.microsoft.com/office/drawing/2014/main" id="{06CA1E95-CDB9-A6BE-E436-B0BA8741CCC2}"/>
              </a:ext>
            </a:extLst>
          </p:cNvPr>
          <p:cNvSpPr/>
          <p:nvPr/>
        </p:nvSpPr>
        <p:spPr>
          <a:xfrm rot="9748800">
            <a:off x="2321080" y="4689799"/>
            <a:ext cx="574822" cy="697200"/>
          </a:xfrm>
          <a:prstGeom prst="arc">
            <a:avLst>
              <a:gd name="adj1" fmla="val 13737321"/>
              <a:gd name="adj2" fmla="val 21427141"/>
            </a:avLst>
          </a:prstGeom>
          <a:ln w="28575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Times New Roman" pitchFamily="18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E9CA3AC-19E7-56D7-9186-703E4778318D}"/>
              </a:ext>
            </a:extLst>
          </p:cNvPr>
          <p:cNvSpPr txBox="1"/>
          <p:nvPr/>
        </p:nvSpPr>
        <p:spPr>
          <a:xfrm>
            <a:off x="3615222" y="3907514"/>
            <a:ext cx="11221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  </a:t>
            </a:r>
            <a:endParaRPr lang="en-IN" sz="2400" dirty="0"/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7B6EE027-5BAB-3853-0BC4-99FE6D10C20B}"/>
              </a:ext>
            </a:extLst>
          </p:cNvPr>
          <p:cNvCxnSpPr>
            <a:cxnSpLocks/>
          </p:cNvCxnSpPr>
          <p:nvPr/>
        </p:nvCxnSpPr>
        <p:spPr>
          <a:xfrm>
            <a:off x="2515336" y="2639480"/>
            <a:ext cx="0" cy="50325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39" name="Arrow: Curved Up 38">
            <a:extLst>
              <a:ext uri="{FF2B5EF4-FFF2-40B4-BE49-F238E27FC236}">
                <a16:creationId xmlns:a16="http://schemas.microsoft.com/office/drawing/2014/main" id="{D27FB5A0-5A6E-BA2D-1209-89DF71D3ECD0}"/>
              </a:ext>
            </a:extLst>
          </p:cNvPr>
          <p:cNvSpPr/>
          <p:nvPr/>
        </p:nvSpPr>
        <p:spPr>
          <a:xfrm>
            <a:off x="2049420" y="2728389"/>
            <a:ext cx="1005774" cy="325436"/>
          </a:xfrm>
          <a:prstGeom prst="curvedUp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FF0000"/>
              </a:solidFill>
            </a:endParaRPr>
          </a:p>
        </p:txBody>
      </p:sp>
      <p:graphicFrame>
        <p:nvGraphicFramePr>
          <p:cNvPr id="43" name="Object 42">
            <a:extLst>
              <a:ext uri="{FF2B5EF4-FFF2-40B4-BE49-F238E27FC236}">
                <a16:creationId xmlns:a16="http://schemas.microsoft.com/office/drawing/2014/main" id="{EF46BE78-72D5-8C30-92C4-24F1DE2C96E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0749885"/>
              </p:ext>
            </p:extLst>
          </p:nvPr>
        </p:nvGraphicFramePr>
        <p:xfrm>
          <a:off x="3838211" y="4516732"/>
          <a:ext cx="3179809" cy="20339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881433" imgH="563700" progId="Equation.DSMT4">
                  <p:embed/>
                </p:oleObj>
              </mc:Choice>
              <mc:Fallback>
                <p:oleObj name="Equation" r:id="rId4" imgW="881433" imgH="5637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838211" y="4516732"/>
                        <a:ext cx="3179809" cy="203393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" name="Oval 47">
            <a:extLst>
              <a:ext uri="{FF2B5EF4-FFF2-40B4-BE49-F238E27FC236}">
                <a16:creationId xmlns:a16="http://schemas.microsoft.com/office/drawing/2014/main" id="{AE9EEAF4-5B00-5F23-87A7-A74DA8D7FB17}"/>
              </a:ext>
            </a:extLst>
          </p:cNvPr>
          <p:cNvSpPr/>
          <p:nvPr/>
        </p:nvSpPr>
        <p:spPr>
          <a:xfrm>
            <a:off x="6830262" y="4444763"/>
            <a:ext cx="1603741" cy="858835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aphicFrame>
        <p:nvGraphicFramePr>
          <p:cNvPr id="49" name="Object 48">
            <a:extLst>
              <a:ext uri="{FF2B5EF4-FFF2-40B4-BE49-F238E27FC236}">
                <a16:creationId xmlns:a16="http://schemas.microsoft.com/office/drawing/2014/main" id="{512EB03D-794B-F166-17A8-4A71E46EC93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30719111"/>
              </p:ext>
            </p:extLst>
          </p:nvPr>
        </p:nvGraphicFramePr>
        <p:xfrm>
          <a:off x="6863823" y="4524646"/>
          <a:ext cx="1488065" cy="766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428224" imgH="220684" progId="Equation.DSMT4">
                  <p:embed/>
                </p:oleObj>
              </mc:Choice>
              <mc:Fallback>
                <p:oleObj name="Equation" r:id="rId6" imgW="428224" imgH="220684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863823" y="4524646"/>
                        <a:ext cx="1488065" cy="7660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A57A3D25-5F66-2ADC-5104-43670AB9920E}"/>
              </a:ext>
            </a:extLst>
          </p:cNvPr>
          <p:cNvCxnSpPr>
            <a:cxnSpLocks/>
          </p:cNvCxnSpPr>
          <p:nvPr/>
        </p:nvCxnSpPr>
        <p:spPr>
          <a:xfrm flipV="1">
            <a:off x="8273425" y="4902514"/>
            <a:ext cx="939830" cy="18467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7352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2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05232-55FC-14F6-4E8F-625EA5615B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1A0E1D-B23E-B002-6635-649CEE24E3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B9F5C1-D20B-B59E-9AAD-ACC82ECF4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682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7A5BDBC-D5D9-9165-1F34-35917CA92734}"/>
              </a:ext>
            </a:extLst>
          </p:cNvPr>
          <p:cNvSpPr txBox="1"/>
          <p:nvPr/>
        </p:nvSpPr>
        <p:spPr>
          <a:xfrm>
            <a:off x="375284" y="389742"/>
            <a:ext cx="1101471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Wingdings" pitchFamily="2" charset="2"/>
              <a:buChar char="Ø"/>
            </a:pPr>
            <a:r>
              <a:rPr lang="en-US" sz="2800" b="1" dirty="0">
                <a:solidFill>
                  <a:schemeClr val="bg1"/>
                </a:solidFill>
                <a:cs typeface="Times New Roman" panose="02020603050405020304" pitchFamily="18" charset="0"/>
              </a:rPr>
              <a:t>Latitude is defined as the angle made by the line joining the given point on the earth to the </a:t>
            </a:r>
            <a:r>
              <a:rPr lang="en-US" sz="2800" b="1" dirty="0" err="1">
                <a:solidFill>
                  <a:schemeClr val="bg1"/>
                </a:solidFill>
                <a:cs typeface="Times New Roman" panose="02020603050405020304" pitchFamily="18" charset="0"/>
              </a:rPr>
              <a:t>centre</a:t>
            </a:r>
            <a:r>
              <a:rPr lang="en-US" sz="2800" b="1" dirty="0">
                <a:solidFill>
                  <a:schemeClr val="bg1"/>
                </a:solidFill>
                <a:cs typeface="Times New Roman" panose="02020603050405020304" pitchFamily="18" charset="0"/>
              </a:rPr>
              <a:t> on the earth, with the equatorial line.</a:t>
            </a:r>
            <a:endParaRPr lang="en-US" sz="2800" b="1" baseline="-25000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846CCA0-019A-85A5-1A5E-95C6AEA555A0}"/>
              </a:ext>
            </a:extLst>
          </p:cNvPr>
          <p:cNvSpPr txBox="1"/>
          <p:nvPr/>
        </p:nvSpPr>
        <p:spPr>
          <a:xfrm>
            <a:off x="441959" y="1468308"/>
            <a:ext cx="863536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Wingdings" pitchFamily="2" charset="2"/>
              <a:buChar char="Ø"/>
            </a:pPr>
            <a:r>
              <a:rPr lang="en-US" sz="2800" b="1" dirty="0">
                <a:solidFill>
                  <a:schemeClr val="bg1"/>
                </a:solidFill>
                <a:cs typeface="Times New Roman" panose="02020603050405020304" pitchFamily="18" charset="0"/>
              </a:rPr>
              <a:t>The value of ‘g’ at the poles is independent of the rotation of the earth. </a:t>
            </a:r>
            <a:endParaRPr lang="en-US" sz="2800" b="1" baseline="-25000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AE05465-096C-05E8-1C4B-35F86DC153DC}"/>
              </a:ext>
            </a:extLst>
          </p:cNvPr>
          <p:cNvSpPr txBox="1"/>
          <p:nvPr/>
        </p:nvSpPr>
        <p:spPr>
          <a:xfrm>
            <a:off x="375284" y="2555856"/>
            <a:ext cx="853059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Wingdings" pitchFamily="2" charset="2"/>
              <a:buChar char="Ø"/>
            </a:pPr>
            <a:r>
              <a:rPr lang="en-US" sz="2800" b="1" dirty="0">
                <a:solidFill>
                  <a:schemeClr val="bg1"/>
                </a:solidFill>
                <a:cs typeface="Times New Roman" panose="02020603050405020304" pitchFamily="18" charset="0"/>
              </a:rPr>
              <a:t>Due to rotation of the earth, ‘g’ is maximum at the poles and minimum at the equator.</a:t>
            </a:r>
            <a:endParaRPr lang="en-US" sz="2800" b="1" baseline="-25000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B4AE514-A0C3-342A-3F27-2878529393AF}"/>
              </a:ext>
            </a:extLst>
          </p:cNvPr>
          <p:cNvSpPr txBox="1"/>
          <p:nvPr/>
        </p:nvSpPr>
        <p:spPr>
          <a:xfrm>
            <a:off x="258126" y="3582588"/>
            <a:ext cx="11249025" cy="14549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rtl="0">
              <a:lnSpc>
                <a:spcPct val="107000"/>
              </a:lnSpc>
              <a:spcAft>
                <a:spcPts val="800"/>
              </a:spcAft>
            </a:pPr>
            <a:r>
              <a:rPr lang="en-GB" sz="28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5.	If the change in the value of ‘g’ at a height h above the surface 	of the earth is the same as at a depth x below it, then (both x 	and h being much smaller than the radius of the earth)</a:t>
            </a:r>
            <a:endParaRPr lang="en-IN" sz="2800" dirty="0">
              <a:solidFill>
                <a:schemeClr val="bg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AB86D24-66C2-3A8F-5B3A-EE7FC92F600F}"/>
              </a:ext>
            </a:extLst>
          </p:cNvPr>
          <p:cNvSpPr txBox="1"/>
          <p:nvPr/>
        </p:nvSpPr>
        <p:spPr>
          <a:xfrm>
            <a:off x="441959" y="5007663"/>
            <a:ext cx="1056513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altLang="en-US" sz="28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		1.  </a:t>
            </a:r>
            <a:r>
              <a:rPr kumimoji="0" lang="en-GB" altLang="en-US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x=h	                       	2. X=2h	</a:t>
            </a:r>
          </a:p>
          <a:p>
            <a:r>
              <a:rPr lang="en-GB" altLang="en-US" sz="28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r>
              <a:rPr lang="en-GB" altLang="en-US" sz="28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		3. 	</a:t>
            </a:r>
            <a:r>
              <a:rPr kumimoji="0" lang="en-GB" altLang="en-US" sz="2800" b="0" i="0" u="none" strike="noStrike" cap="none" normalizeH="0" baseline="-25000" dirty="0">
                <a:ln>
                  <a:noFill/>
                </a:ln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kumimoji="0" lang="en-GB" altLang="en-US" sz="2800" b="0" i="0" u="none" strike="noStrike" cap="none" normalizeH="0" dirty="0">
                <a:ln>
                  <a:noFill/>
                </a:ln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GB" altLang="en-US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	4. x=h</a:t>
            </a:r>
            <a:r>
              <a:rPr lang="en-GB" altLang="en-US" sz="2800" baseline="30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endParaRPr lang="en-IN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26778785-EA6D-7D73-06E0-940C3AE54C3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1932549"/>
              </p:ext>
            </p:extLst>
          </p:nvPr>
        </p:nvGraphicFramePr>
        <p:xfrm>
          <a:off x="2717799" y="5617323"/>
          <a:ext cx="1050290" cy="10502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91440" imgH="392018" progId="Equation.DSMT4">
                  <p:embed/>
                </p:oleObj>
              </mc:Choice>
              <mc:Fallback>
                <p:oleObj name="Equation" r:id="rId3" imgW="391440" imgH="392018" progId="Equation.DSMT4">
                  <p:embed/>
                  <p:pic>
                    <p:nvPicPr>
                      <p:cNvPr id="10" name="Object 9">
                        <a:extLst>
                          <a:ext uri="{FF2B5EF4-FFF2-40B4-BE49-F238E27FC236}">
                            <a16:creationId xmlns:a16="http://schemas.microsoft.com/office/drawing/2014/main" id="{26778785-EA6D-7D73-06E0-940C3AE54C3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717799" y="5617323"/>
                        <a:ext cx="1050290" cy="10502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59983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05232-55FC-14F6-4E8F-625EA5615B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1A0E1D-B23E-B002-6635-649CEE24E3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B9F5C1-D20B-B59E-9AAD-ACC82ECF4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6820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9696BB2-460B-E108-3AB5-E570AFAD66BB}"/>
              </a:ext>
            </a:extLst>
          </p:cNvPr>
          <p:cNvSpPr txBox="1"/>
          <p:nvPr/>
        </p:nvSpPr>
        <p:spPr>
          <a:xfrm>
            <a:off x="325755" y="567692"/>
            <a:ext cx="11151870" cy="20338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rtl="0">
              <a:lnSpc>
                <a:spcPct val="107000"/>
              </a:lnSpc>
            </a:pPr>
            <a:r>
              <a:rPr lang="en-GB" sz="28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</a:t>
            </a:r>
            <a:r>
              <a:rPr lang="en-GB" sz="28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	If the rotational motion of earth increases, then    the weight of 	the body</a:t>
            </a:r>
          </a:p>
          <a:p>
            <a:pPr marL="246380" algn="just">
              <a:lnSpc>
                <a:spcPct val="107000"/>
              </a:lnSpc>
            </a:pPr>
            <a:r>
              <a:rPr lang="en-GB" sz="28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1. Will remain same			2.Will increase</a:t>
            </a:r>
            <a:endParaRPr lang="en-IN" sz="2800" dirty="0">
              <a:solidFill>
                <a:schemeClr val="bg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46380" algn="just">
              <a:lnSpc>
                <a:spcPct val="150000"/>
              </a:lnSpc>
              <a:spcAft>
                <a:spcPts val="800"/>
              </a:spcAft>
            </a:pPr>
            <a:r>
              <a:rPr lang="en-GB" sz="28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3. Will decrease				4. None of these</a:t>
            </a:r>
            <a:endParaRPr lang="en-IN" sz="2800" dirty="0">
              <a:solidFill>
                <a:schemeClr val="bg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6A5163B-90BB-2A11-4EF6-CAD394CA5ECC}"/>
              </a:ext>
            </a:extLst>
          </p:cNvPr>
          <p:cNvSpPr txBox="1"/>
          <p:nvPr/>
        </p:nvSpPr>
        <p:spPr>
          <a:xfrm>
            <a:off x="325755" y="2711931"/>
            <a:ext cx="11252836" cy="36883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rtl="0">
              <a:lnSpc>
                <a:spcPct val="107000"/>
              </a:lnSpc>
              <a:spcAft>
                <a:spcPts val="800"/>
              </a:spcAft>
            </a:pPr>
            <a:r>
              <a:rPr lang="en-GB" sz="28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</a:t>
            </a:r>
            <a:r>
              <a:rPr lang="en-GB" sz="28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	Two planets have the same average density but their radii are 	R</a:t>
            </a:r>
            <a:r>
              <a:rPr lang="en-GB" sz="2800" baseline="-250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n-GB" sz="28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and R</a:t>
            </a:r>
            <a:r>
              <a:rPr lang="en-GB" sz="2800" baseline="-250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GB" sz="28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 If acceleration due to gravity on these planets be g</a:t>
            </a:r>
            <a:r>
              <a:rPr lang="en-GB" sz="2800" baseline="-250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n-GB" sz="28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	and g</a:t>
            </a:r>
            <a:r>
              <a:rPr lang="en-GB" sz="2800" baseline="-250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GB" sz="28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respectively, then</a:t>
            </a:r>
          </a:p>
          <a:p>
            <a:pPr lvl="0" algn="just" rtl="0">
              <a:lnSpc>
                <a:spcPct val="107000"/>
              </a:lnSpc>
              <a:spcAft>
                <a:spcPts val="800"/>
              </a:spcAft>
            </a:pPr>
            <a:endParaRPr lang="en-GB" sz="28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 algn="just" rtl="0">
              <a:lnSpc>
                <a:spcPct val="107000"/>
              </a:lnSpc>
              <a:spcAft>
                <a:spcPts val="800"/>
              </a:spcAft>
            </a:pPr>
            <a:r>
              <a:rPr lang="en-IN" sz="28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1.					2. 		</a:t>
            </a:r>
          </a:p>
          <a:p>
            <a:pPr lvl="0" algn="just" rtl="0">
              <a:lnSpc>
                <a:spcPct val="107000"/>
              </a:lnSpc>
              <a:spcAft>
                <a:spcPts val="800"/>
              </a:spcAft>
            </a:pPr>
            <a:endParaRPr lang="en-IN" sz="28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 algn="just" rtl="0">
              <a:lnSpc>
                <a:spcPct val="107000"/>
              </a:lnSpc>
              <a:spcAft>
                <a:spcPts val="800"/>
              </a:spcAft>
            </a:pPr>
            <a:r>
              <a:rPr lang="en-IN" sz="28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3.					4. </a:t>
            </a:r>
          </a:p>
        </p:txBody>
      </p:sp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14E3422B-68AC-86FB-B4FD-C7953403B06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3759787"/>
              </p:ext>
            </p:extLst>
          </p:nvPr>
        </p:nvGraphicFramePr>
        <p:xfrm>
          <a:off x="1723930" y="4491386"/>
          <a:ext cx="1293877" cy="102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416078" imgH="330852" progId="Equation.DSMT4">
                  <p:embed/>
                </p:oleObj>
              </mc:Choice>
              <mc:Fallback>
                <p:oleObj name="Equation" r:id="rId3" imgW="416078" imgH="330852" progId="Equation.DSMT4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14E3422B-68AC-86FB-B4FD-C7953403B06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723930" y="4491386"/>
                        <a:ext cx="1293877" cy="1027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3A95C7E8-D59A-BCF8-B88E-60139725143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6343545"/>
              </p:ext>
            </p:extLst>
          </p:nvPr>
        </p:nvGraphicFramePr>
        <p:xfrm>
          <a:off x="6273640" y="4512761"/>
          <a:ext cx="1266953" cy="100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416078" imgH="330852" progId="Equation.DSMT4">
                  <p:embed/>
                </p:oleObj>
              </mc:Choice>
              <mc:Fallback>
                <p:oleObj name="Equation" r:id="rId5" imgW="416078" imgH="330852" progId="Equation.DSMT4">
                  <p:embed/>
                  <p:pic>
                    <p:nvPicPr>
                      <p:cNvPr id="12" name="Object 11">
                        <a:extLst>
                          <a:ext uri="{FF2B5EF4-FFF2-40B4-BE49-F238E27FC236}">
                            <a16:creationId xmlns:a16="http://schemas.microsoft.com/office/drawing/2014/main" id="{3A95C7E8-D59A-BCF8-B88E-60139725143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273640" y="4512761"/>
                        <a:ext cx="1266953" cy="1005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037A6D73-EDB8-E35B-34F3-996A4C62421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6990691"/>
              </p:ext>
            </p:extLst>
          </p:nvPr>
        </p:nvGraphicFramePr>
        <p:xfrm>
          <a:off x="1723930" y="5518586"/>
          <a:ext cx="1383317" cy="12290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440717" imgH="392018" progId="Equation.DSMT4">
                  <p:embed/>
                </p:oleObj>
              </mc:Choice>
              <mc:Fallback>
                <p:oleObj name="Equation" r:id="rId7" imgW="440717" imgH="392018" progId="Equation.DSMT4">
                  <p:embed/>
                  <p:pic>
                    <p:nvPicPr>
                      <p:cNvPr id="13" name="Object 12">
                        <a:extLst>
                          <a:ext uri="{FF2B5EF4-FFF2-40B4-BE49-F238E27FC236}">
                            <a16:creationId xmlns:a16="http://schemas.microsoft.com/office/drawing/2014/main" id="{037A6D73-EDB8-E35B-34F3-996A4C62421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723930" y="5518586"/>
                        <a:ext cx="1383317" cy="12290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312F2FE0-22FD-4F7F-6829-2CB679125A9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65805050"/>
              </p:ext>
            </p:extLst>
          </p:nvPr>
        </p:nvGraphicFramePr>
        <p:xfrm>
          <a:off x="6273640" y="5623760"/>
          <a:ext cx="1266953" cy="10511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428224" imgH="355527" progId="Equation.DSMT4">
                  <p:embed/>
                </p:oleObj>
              </mc:Choice>
              <mc:Fallback>
                <p:oleObj name="Equation" r:id="rId9" imgW="428224" imgH="355527" progId="Equation.DSMT4">
                  <p:embed/>
                  <p:pic>
                    <p:nvPicPr>
                      <p:cNvPr id="14" name="Object 13">
                        <a:extLst>
                          <a:ext uri="{FF2B5EF4-FFF2-40B4-BE49-F238E27FC236}">
                            <a16:creationId xmlns:a16="http://schemas.microsoft.com/office/drawing/2014/main" id="{312F2FE0-22FD-4F7F-6829-2CB679125A9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273640" y="5623760"/>
                        <a:ext cx="1266953" cy="105110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712170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05232-55FC-14F6-4E8F-625EA5615B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1A0E1D-B23E-B002-6635-649CEE24E3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B9F5C1-D20B-B59E-9AAD-ACC82ECF4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68200" cy="6858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DBDD7AD-E40A-ADB2-2955-94F4E0CD2520}"/>
              </a:ext>
            </a:extLst>
          </p:cNvPr>
          <p:cNvSpPr txBox="1"/>
          <p:nvPr/>
        </p:nvSpPr>
        <p:spPr>
          <a:xfrm>
            <a:off x="603885" y="612010"/>
            <a:ext cx="11060430" cy="2816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rtl="0">
              <a:lnSpc>
                <a:spcPct val="107000"/>
              </a:lnSpc>
            </a:pPr>
            <a:r>
              <a:rPr lang="en-GB" sz="28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</a:t>
            </a:r>
            <a:r>
              <a:rPr lang="en-GB" sz="28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	When a body is taken from the equator to the poles, its weight</a:t>
            </a:r>
          </a:p>
          <a:p>
            <a:pPr lvl="0" algn="just" rtl="0">
              <a:lnSpc>
                <a:spcPct val="107000"/>
              </a:lnSpc>
            </a:pPr>
            <a:endParaRPr lang="en-IN" sz="2800" dirty="0">
              <a:solidFill>
                <a:schemeClr val="bg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03580" lvl="1" algn="just">
              <a:lnSpc>
                <a:spcPct val="107000"/>
              </a:lnSpc>
            </a:pPr>
            <a:r>
              <a:rPr lang="en-GB" sz="28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1. Remains constant			</a:t>
            </a:r>
          </a:p>
          <a:p>
            <a:pPr marL="703580" lvl="1" algn="just">
              <a:lnSpc>
                <a:spcPct val="107000"/>
              </a:lnSpc>
            </a:pPr>
            <a:r>
              <a:rPr lang="en-GB" sz="28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2. Increases</a:t>
            </a:r>
            <a:endParaRPr lang="en-IN" sz="2800" dirty="0">
              <a:solidFill>
                <a:schemeClr val="bg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46380" algn="just">
              <a:lnSpc>
                <a:spcPct val="107000"/>
              </a:lnSpc>
            </a:pPr>
            <a:r>
              <a:rPr lang="en-GB" sz="28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lang="en-GB" sz="28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 Decreases	</a:t>
            </a:r>
            <a:endParaRPr lang="en-GB" sz="28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46380" algn="just">
              <a:lnSpc>
                <a:spcPct val="107000"/>
              </a:lnSpc>
            </a:pPr>
            <a:r>
              <a:rPr lang="en-GB" sz="28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4. Increases at N-pole and decreases at S-pole</a:t>
            </a:r>
            <a:endParaRPr lang="en-IN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E03C687-A37F-7255-8987-6DE72853A4E7}"/>
              </a:ext>
            </a:extLst>
          </p:cNvPr>
          <p:cNvSpPr txBox="1"/>
          <p:nvPr/>
        </p:nvSpPr>
        <p:spPr>
          <a:xfrm>
            <a:off x="485774" y="3602038"/>
            <a:ext cx="9686925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GB" altLang="en-US" sz="28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</a:t>
            </a:r>
            <a:r>
              <a:rPr kumimoji="0" lang="en-GB" altLang="en-US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	A body weights 700gm </a:t>
            </a:r>
            <a:r>
              <a:rPr kumimoji="0" lang="en-GB" altLang="en-US" sz="28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wt</a:t>
            </a:r>
            <a:r>
              <a:rPr kumimoji="0" lang="en-GB" altLang="en-US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on the surface of the earth.  	How much will it weigh on the surface of a planet 	whose mass is    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 radius is half that of the earth </a:t>
            </a:r>
            <a:endParaRPr kumimoji="0" lang="en-GB" altLang="en-US" sz="2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C522069-453B-C4B0-9F66-9BF67D93FA85}"/>
              </a:ext>
            </a:extLst>
          </p:cNvPr>
          <p:cNvSpPr txBox="1"/>
          <p:nvPr/>
        </p:nvSpPr>
        <p:spPr>
          <a:xfrm>
            <a:off x="666749" y="4738340"/>
            <a:ext cx="950595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endParaRPr kumimoji="0" lang="en-GB" altLang="en-US" sz="2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1. 200gm </a:t>
            </a:r>
            <a:r>
              <a:rPr kumimoji="0" lang="en-GB" altLang="en-US" sz="28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wt</a:t>
            </a:r>
            <a:r>
              <a:rPr kumimoji="0" lang="en-GB" altLang="en-US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     		2. 400gm </a:t>
            </a:r>
            <a:r>
              <a:rPr kumimoji="0" lang="en-GB" altLang="en-US" sz="28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wt</a:t>
            </a:r>
            <a:r>
              <a:rPr kumimoji="0" lang="en-GB" altLang="en-US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3. 50gm </a:t>
            </a:r>
            <a:r>
              <a:rPr kumimoji="0" lang="en-GB" altLang="en-US" sz="28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wt</a:t>
            </a:r>
            <a:r>
              <a:rPr kumimoji="0" lang="en-GB" altLang="en-US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		4. 300gm </a:t>
            </a:r>
            <a:r>
              <a:rPr kumimoji="0" lang="en-GB" altLang="en-US" sz="28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wt</a:t>
            </a:r>
            <a:endParaRPr kumimoji="0" lang="en-GB" altLang="en-US" sz="2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0E131B0B-85EF-6ED6-FC58-EED86D8E5C5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53825802"/>
              </p:ext>
            </p:extLst>
          </p:nvPr>
        </p:nvGraphicFramePr>
        <p:xfrm>
          <a:off x="3822701" y="4425718"/>
          <a:ext cx="243368" cy="6533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46790" imgH="392018" progId="Equation.DSMT4">
                  <p:embed/>
                </p:oleObj>
              </mc:Choice>
              <mc:Fallback>
                <p:oleObj name="Equation" r:id="rId3" imgW="146790" imgH="392018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822701" y="4425718"/>
                        <a:ext cx="243368" cy="6533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8865164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05232-55FC-14F6-4E8F-625EA5615B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1A0E1D-B23E-B002-6635-649CEE24E3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B9F5C1-D20B-B59E-9AAD-ACC82ECF4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8100" y="18288"/>
            <a:ext cx="1226820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B314CB8-368F-7CA4-59DE-8A707E51CAC0}"/>
              </a:ext>
            </a:extLst>
          </p:cNvPr>
          <p:cNvSpPr txBox="1"/>
          <p:nvPr/>
        </p:nvSpPr>
        <p:spPr>
          <a:xfrm>
            <a:off x="390524" y="173539"/>
            <a:ext cx="10125076" cy="27515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lvl="0" indent="-514350" algn="just" rtl="0">
              <a:lnSpc>
                <a:spcPct val="107000"/>
              </a:lnSpc>
              <a:buAutoNum type="arabicPeriod" startAt="10"/>
            </a:pPr>
            <a:r>
              <a:rPr lang="en-GB" sz="26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radius of the earth is 6400 km and g = 10m/s</a:t>
            </a:r>
            <a:r>
              <a:rPr lang="en-GB" sz="2600" baseline="300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GB" sz="26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 In order that a body of 5kg weighs zero at the equator, the angular speed of the earth is</a:t>
            </a:r>
          </a:p>
          <a:p>
            <a:pPr marL="514350" lvl="0" indent="-514350" algn="just" rtl="0">
              <a:lnSpc>
                <a:spcPct val="107000"/>
              </a:lnSpc>
              <a:buAutoNum type="arabicPeriod" startAt="10"/>
            </a:pPr>
            <a:endParaRPr lang="en-GB" sz="2600" dirty="0">
              <a:solidFill>
                <a:schemeClr val="bg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46380" algn="just">
              <a:lnSpc>
                <a:spcPct val="107000"/>
              </a:lnSpc>
            </a:pPr>
            <a:r>
              <a:rPr lang="en-GB" sz="26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1. 1/80 rad/s			2. 1/400 rad/s</a:t>
            </a:r>
            <a:endParaRPr lang="en-IN" sz="2600" dirty="0">
              <a:solidFill>
                <a:schemeClr val="bg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46380" algn="just">
              <a:lnSpc>
                <a:spcPct val="150000"/>
              </a:lnSpc>
              <a:spcAft>
                <a:spcPts val="800"/>
              </a:spcAft>
            </a:pPr>
            <a:r>
              <a:rPr lang="en-GB" sz="26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3. 1/800 rad/s		        4. 1/1600 rad/s</a:t>
            </a:r>
            <a:endParaRPr lang="en-IN" sz="2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820ED65-9933-6B79-ED00-C6248D242C2B}"/>
              </a:ext>
            </a:extLst>
          </p:cNvPr>
          <p:cNvSpPr txBox="1"/>
          <p:nvPr/>
        </p:nvSpPr>
        <p:spPr>
          <a:xfrm>
            <a:off x="238124" y="3096783"/>
            <a:ext cx="11349990" cy="36078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rtl="0">
              <a:lnSpc>
                <a:spcPct val="107000"/>
              </a:lnSpc>
            </a:pPr>
            <a:r>
              <a:rPr lang="en-GB" sz="2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11</a:t>
            </a:r>
            <a:r>
              <a:rPr lang="en-GB" sz="26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	Select the wrong statement</a:t>
            </a:r>
            <a:endParaRPr lang="en-IN" sz="26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 rtl="0">
              <a:lnSpc>
                <a:spcPct val="107000"/>
              </a:lnSpc>
            </a:pPr>
            <a:r>
              <a:rPr lang="en-IN" sz="26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lang="en-GB" sz="26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acceleration due to gravity ‘g’ decreases if</a:t>
            </a:r>
          </a:p>
          <a:p>
            <a:pPr lvl="0" rtl="0">
              <a:lnSpc>
                <a:spcPct val="107000"/>
              </a:lnSpc>
            </a:pPr>
            <a:endParaRPr lang="en-IN" sz="2600" dirty="0">
              <a:solidFill>
                <a:schemeClr val="bg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5930" indent="-209550">
              <a:lnSpc>
                <a:spcPct val="107000"/>
              </a:lnSpc>
            </a:pPr>
            <a:r>
              <a:rPr lang="en-GB" sz="26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1. We go down from the surface of the earth towards its centre</a:t>
            </a:r>
            <a:endParaRPr lang="en-IN" sz="2600" dirty="0">
              <a:solidFill>
                <a:schemeClr val="bg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46380">
              <a:lnSpc>
                <a:spcPct val="107000"/>
              </a:lnSpc>
            </a:pPr>
            <a:r>
              <a:rPr lang="en-GB" sz="26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2. We go up from the surface of the earth.</a:t>
            </a:r>
            <a:endParaRPr lang="en-IN" sz="2600" dirty="0">
              <a:solidFill>
                <a:schemeClr val="bg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5930" indent="-209550">
              <a:lnSpc>
                <a:spcPct val="107000"/>
              </a:lnSpc>
            </a:pPr>
            <a:r>
              <a:rPr lang="en-GB" sz="26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3. We go from the equator towards the poles on the surface of 	the earth</a:t>
            </a:r>
            <a:endParaRPr lang="en-IN" sz="2600" dirty="0">
              <a:solidFill>
                <a:schemeClr val="bg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46380">
              <a:lnSpc>
                <a:spcPct val="150000"/>
              </a:lnSpc>
              <a:spcAft>
                <a:spcPts val="800"/>
              </a:spcAft>
            </a:pPr>
            <a:r>
              <a:rPr lang="en-GB" sz="26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4. The rotational velocity of the earth is increased</a:t>
            </a:r>
            <a:endParaRPr lang="en-IN" sz="2600" dirty="0">
              <a:solidFill>
                <a:schemeClr val="bg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94950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05232-55FC-14F6-4E8F-625EA5615B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1A0E1D-B23E-B002-6635-649CEE24E3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B9F5C1-D20B-B59E-9AAD-ACC82ECF4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682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D963E5A-EE4A-11D3-0835-1207A851FA9C}"/>
              </a:ext>
            </a:extLst>
          </p:cNvPr>
          <p:cNvSpPr txBox="1"/>
          <p:nvPr/>
        </p:nvSpPr>
        <p:spPr>
          <a:xfrm>
            <a:off x="198120" y="301626"/>
            <a:ext cx="10469880" cy="14339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rtl="0">
              <a:lnSpc>
                <a:spcPct val="107000"/>
              </a:lnSpc>
              <a:spcAft>
                <a:spcPts val="800"/>
              </a:spcAft>
            </a:pPr>
            <a:r>
              <a:rPr lang="en-GB" sz="28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12</a:t>
            </a:r>
            <a:r>
              <a:rPr lang="en-GB" sz="28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	If the earth suddenly shrinks (without changing mass) to 	half of its present radius, the acceleration due to gravity 	will be</a:t>
            </a:r>
            <a:endParaRPr lang="en-IN" sz="2800" dirty="0">
              <a:solidFill>
                <a:schemeClr val="bg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5A5C37-1561-093F-9174-117FF6C14E1C}"/>
              </a:ext>
            </a:extLst>
          </p:cNvPr>
          <p:cNvSpPr txBox="1"/>
          <p:nvPr/>
        </p:nvSpPr>
        <p:spPr>
          <a:xfrm>
            <a:off x="758190" y="1600200"/>
            <a:ext cx="9909810" cy="6718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46380" algn="just">
              <a:lnSpc>
                <a:spcPct val="150000"/>
              </a:lnSpc>
              <a:spcAft>
                <a:spcPts val="800"/>
              </a:spcAft>
            </a:pPr>
            <a:r>
              <a:rPr lang="en-GB" sz="28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g/2	     	2. 4g	     	       3. g/4		     4. 2g</a:t>
            </a:r>
            <a:endParaRPr lang="en-IN" sz="2800" dirty="0">
              <a:solidFill>
                <a:schemeClr val="bg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C9D62AE-BE9C-0BE0-CB01-D9F095CD646B}"/>
              </a:ext>
            </a:extLst>
          </p:cNvPr>
          <p:cNvSpPr txBox="1"/>
          <p:nvPr/>
        </p:nvSpPr>
        <p:spPr>
          <a:xfrm>
            <a:off x="384810" y="2556282"/>
            <a:ext cx="10877550" cy="24949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rtl="0">
              <a:lnSpc>
                <a:spcPct val="107000"/>
              </a:lnSpc>
            </a:pPr>
            <a:r>
              <a:rPr lang="en-GB" sz="28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13</a:t>
            </a:r>
            <a:r>
              <a:rPr lang="en-GB" sz="28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	If the angular speed of the earth is doubled, the val</a:t>
            </a:r>
            <a:r>
              <a:rPr lang="en-GB" sz="28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ue</a:t>
            </a:r>
            <a:r>
              <a:rPr lang="en-GB" sz="28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of 	acceleration due to gravity (g) at the north pole</a:t>
            </a:r>
          </a:p>
          <a:p>
            <a:pPr lvl="0" algn="just" rtl="0">
              <a:lnSpc>
                <a:spcPct val="107000"/>
              </a:lnSpc>
            </a:pPr>
            <a:endParaRPr lang="en-IN" sz="2800" dirty="0">
              <a:solidFill>
                <a:schemeClr val="bg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46380" algn="just">
              <a:lnSpc>
                <a:spcPct val="107000"/>
              </a:lnSpc>
            </a:pPr>
            <a:r>
              <a:rPr lang="en-GB" sz="28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1. Doubles			2. Becomes half</a:t>
            </a:r>
            <a:endParaRPr lang="en-IN" sz="2800" dirty="0">
              <a:solidFill>
                <a:schemeClr val="bg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46380" algn="just">
              <a:lnSpc>
                <a:spcPct val="150000"/>
              </a:lnSpc>
              <a:spcAft>
                <a:spcPts val="800"/>
              </a:spcAft>
            </a:pPr>
            <a:r>
              <a:rPr lang="en-GB" sz="28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3. Remains same		4. Becomes zero</a:t>
            </a:r>
            <a:endParaRPr lang="en-IN" sz="2800" dirty="0">
              <a:solidFill>
                <a:schemeClr val="bg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80051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05232-55FC-14F6-4E8F-625EA5615B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1A0E1D-B23E-B002-6635-649CEE24E3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B9F5C1-D20B-B59E-9AAD-ACC82ECF4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682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5F368DC-CDAF-7958-EA2E-6B6652F3B2CA}"/>
              </a:ext>
            </a:extLst>
          </p:cNvPr>
          <p:cNvSpPr txBox="1"/>
          <p:nvPr/>
        </p:nvSpPr>
        <p:spPr>
          <a:xfrm>
            <a:off x="167821" y="401785"/>
            <a:ext cx="11224079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6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GB" altLang="en-US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14.	If radius of earth is R then the height ‘h’ at which vale of ‘g’ </a:t>
            </a:r>
            <a:r>
              <a:rPr lang="en-GB" altLang="en-US" sz="28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kumimoji="0" lang="en-GB" altLang="en-US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becomes one-fourth is</a:t>
            </a:r>
          </a:p>
          <a:p>
            <a:pPr marL="0" lvl="6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GB" altLang="en-US" sz="2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5725" lvl="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sz="28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1. 			2. 		    3. R	        4. </a:t>
            </a:r>
          </a:p>
          <a:p>
            <a:pPr lvl="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GB" altLang="en-US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n-IN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B372D788-D6B5-CB4F-54DB-BAFCD7EA785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7812310"/>
              </p:ext>
            </p:extLst>
          </p:nvPr>
        </p:nvGraphicFramePr>
        <p:xfrm>
          <a:off x="1552923" y="1496604"/>
          <a:ext cx="547886" cy="1244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34644" imgH="306177" progId="Equation.DSMT4">
                  <p:embed/>
                </p:oleObj>
              </mc:Choice>
              <mc:Fallback>
                <p:oleObj name="Equation" r:id="rId3" imgW="134644" imgH="306177" progId="Equation.DSMT4">
                  <p:embed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B372D788-D6B5-CB4F-54DB-BAFCD7EA785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52923" y="1496604"/>
                        <a:ext cx="547886" cy="1244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C189FFEF-7A81-E015-5E13-515E7BBB9F0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485379"/>
              </p:ext>
            </p:extLst>
          </p:nvPr>
        </p:nvGraphicFramePr>
        <p:xfrm>
          <a:off x="4357488" y="1545356"/>
          <a:ext cx="762635" cy="12688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83574" imgH="306177" progId="Equation.DSMT4">
                  <p:embed/>
                </p:oleObj>
              </mc:Choice>
              <mc:Fallback>
                <p:oleObj name="Equation" r:id="rId5" imgW="183574" imgH="306177" progId="Equation.DSMT4">
                  <p:embed/>
                  <p:pic>
                    <p:nvPicPr>
                      <p:cNvPr id="10" name="Object 9">
                        <a:extLst>
                          <a:ext uri="{FF2B5EF4-FFF2-40B4-BE49-F238E27FC236}">
                            <a16:creationId xmlns:a16="http://schemas.microsoft.com/office/drawing/2014/main" id="{C189FFEF-7A81-E015-5E13-515E7BBB9F0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357488" y="1545356"/>
                        <a:ext cx="762635" cy="12688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AC7E0C69-3894-204A-7E43-C972CA9A39F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6772418"/>
              </p:ext>
            </p:extLst>
          </p:nvPr>
        </p:nvGraphicFramePr>
        <p:xfrm>
          <a:off x="8868011" y="1466740"/>
          <a:ext cx="520487" cy="11818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34644" imgH="306177" progId="Equation.DSMT4">
                  <p:embed/>
                </p:oleObj>
              </mc:Choice>
              <mc:Fallback>
                <p:oleObj name="Equation" r:id="rId7" imgW="134644" imgH="306177" progId="Equation.DSMT4">
                  <p:embed/>
                  <p:pic>
                    <p:nvPicPr>
                      <p:cNvPr id="12" name="Object 11">
                        <a:extLst>
                          <a:ext uri="{FF2B5EF4-FFF2-40B4-BE49-F238E27FC236}">
                            <a16:creationId xmlns:a16="http://schemas.microsoft.com/office/drawing/2014/main" id="{AC7E0C69-3894-204A-7E43-C972CA9A39F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868011" y="1466740"/>
                        <a:ext cx="520487" cy="118181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B694F071-372D-D663-8478-45A8FBEC85AD}"/>
              </a:ext>
            </a:extLst>
          </p:cNvPr>
          <p:cNvSpPr txBox="1"/>
          <p:nvPr/>
        </p:nvSpPr>
        <p:spPr>
          <a:xfrm>
            <a:off x="167821" y="2480549"/>
            <a:ext cx="11094720" cy="38824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15.	Acceleration due to gravity on moon is 1.6 of the acceleration 	due to gravity on earth. If the ratio of densities of earth (p</a:t>
            </a:r>
            <a:r>
              <a:rPr lang="en-US" sz="2800" baseline="-25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lang="en-US" sz="28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	and moon (p</a:t>
            </a:r>
            <a:r>
              <a:rPr lang="en-US" sz="2800" baseline="-25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</a:t>
            </a:r>
            <a:r>
              <a:rPr lang="en-US" sz="28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is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Then radius of moon R</a:t>
            </a:r>
            <a:r>
              <a:rPr lang="en-US" sz="2800" baseline="-25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</a:t>
            </a:r>
            <a:r>
              <a:rPr lang="en-US" sz="28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in terms of R</a:t>
            </a:r>
            <a:r>
              <a:rPr lang="en-US" sz="2800" baseline="-25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lang="en-US" sz="28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will be  </a:t>
            </a:r>
          </a:p>
          <a:p>
            <a:pPr>
              <a:lnSpc>
                <a:spcPct val="150000"/>
              </a:lnSpc>
            </a:pPr>
            <a:endParaRPr lang="en-US" sz="28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50000"/>
              </a:lnSpc>
            </a:pPr>
            <a:r>
              <a:rPr lang="en-IN" sz="28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1.  		       2. 			3.			4. </a:t>
            </a:r>
            <a:endParaRPr lang="en-US" sz="28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15" name="Object 14">
            <a:extLst>
              <a:ext uri="{FF2B5EF4-FFF2-40B4-BE49-F238E27FC236}">
                <a16:creationId xmlns:a16="http://schemas.microsoft.com/office/drawing/2014/main" id="{7AFBC4AB-3F07-8FA5-558D-8374BB97BC4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55906492"/>
              </p:ext>
            </p:extLst>
          </p:nvPr>
        </p:nvGraphicFramePr>
        <p:xfrm>
          <a:off x="4025160" y="3635675"/>
          <a:ext cx="1342548" cy="10347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477154" imgH="367691" progId="Equation.DSMT4">
                  <p:embed/>
                </p:oleObj>
              </mc:Choice>
              <mc:Fallback>
                <p:oleObj name="Equation" r:id="rId9" imgW="477154" imgH="367691" progId="Equation.DSMT4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7AFBC4AB-3F07-8FA5-558D-8374BB97BC4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025160" y="3635675"/>
                        <a:ext cx="1342548" cy="103478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>
            <a:extLst>
              <a:ext uri="{FF2B5EF4-FFF2-40B4-BE49-F238E27FC236}">
                <a16:creationId xmlns:a16="http://schemas.microsoft.com/office/drawing/2014/main" id="{E4E47DF1-CC04-68AC-F96B-2C12539A54D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3570065"/>
              </p:ext>
            </p:extLst>
          </p:nvPr>
        </p:nvGraphicFramePr>
        <p:xfrm>
          <a:off x="1597912" y="5531057"/>
          <a:ext cx="1086167" cy="11843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281434" imgH="306177" progId="Equation.DSMT4">
                  <p:embed/>
                </p:oleObj>
              </mc:Choice>
              <mc:Fallback>
                <p:oleObj name="Equation" r:id="rId11" imgW="281434" imgH="306177" progId="Equation.DSMT4">
                  <p:embed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E4E47DF1-CC04-68AC-F96B-2C12539A54D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97912" y="5531057"/>
                        <a:ext cx="1086167" cy="118435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>
            <a:extLst>
              <a:ext uri="{FF2B5EF4-FFF2-40B4-BE49-F238E27FC236}">
                <a16:creationId xmlns:a16="http://schemas.microsoft.com/office/drawing/2014/main" id="{51E66598-8D3C-DAC4-7F93-80B10A9EED9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2644559"/>
              </p:ext>
            </p:extLst>
          </p:nvPr>
        </p:nvGraphicFramePr>
        <p:xfrm>
          <a:off x="4107798" y="5557722"/>
          <a:ext cx="945029" cy="11843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244650" imgH="306177" progId="Equation.DSMT4">
                  <p:embed/>
                </p:oleObj>
              </mc:Choice>
              <mc:Fallback>
                <p:oleObj name="Equation" r:id="rId13" imgW="244650" imgH="306177" progId="Equation.DSMT4">
                  <p:embed/>
                  <p:pic>
                    <p:nvPicPr>
                      <p:cNvPr id="10" name="Object 9">
                        <a:extLst>
                          <a:ext uri="{FF2B5EF4-FFF2-40B4-BE49-F238E27FC236}">
                            <a16:creationId xmlns:a16="http://schemas.microsoft.com/office/drawing/2014/main" id="{51E66598-8D3C-DAC4-7F93-80B10A9EED9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4107798" y="5557722"/>
                        <a:ext cx="945029" cy="118435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>
            <a:extLst>
              <a:ext uri="{FF2B5EF4-FFF2-40B4-BE49-F238E27FC236}">
                <a16:creationId xmlns:a16="http://schemas.microsoft.com/office/drawing/2014/main" id="{D3414043-3EF2-D8F0-D0DA-F2136AC4293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8487807"/>
              </p:ext>
            </p:extLst>
          </p:nvPr>
        </p:nvGraphicFramePr>
        <p:xfrm>
          <a:off x="6909783" y="5531057"/>
          <a:ext cx="1086167" cy="11843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281434" imgH="306177" progId="Equation.DSMT4">
                  <p:embed/>
                </p:oleObj>
              </mc:Choice>
              <mc:Fallback>
                <p:oleObj name="Equation" r:id="rId15" imgW="281434" imgH="306177" progId="Equation.DSMT4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D3414043-3EF2-D8F0-D0DA-F2136AC4293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6909783" y="5531057"/>
                        <a:ext cx="1086167" cy="118435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>
            <a:extLst>
              <a:ext uri="{FF2B5EF4-FFF2-40B4-BE49-F238E27FC236}">
                <a16:creationId xmlns:a16="http://schemas.microsoft.com/office/drawing/2014/main" id="{4021D309-3E05-440F-5D60-4E413593992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4759847"/>
              </p:ext>
            </p:extLst>
          </p:nvPr>
        </p:nvGraphicFramePr>
        <p:xfrm>
          <a:off x="9665399" y="5656357"/>
          <a:ext cx="1167364" cy="9817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379294" imgH="318688" progId="Equation.DSMT4">
                  <p:embed/>
                </p:oleObj>
              </mc:Choice>
              <mc:Fallback>
                <p:oleObj name="Equation" r:id="rId17" imgW="379294" imgH="318688" progId="Equation.DSMT4">
                  <p:embed/>
                  <p:pic>
                    <p:nvPicPr>
                      <p:cNvPr id="12" name="Object 11">
                        <a:extLst>
                          <a:ext uri="{FF2B5EF4-FFF2-40B4-BE49-F238E27FC236}">
                            <a16:creationId xmlns:a16="http://schemas.microsoft.com/office/drawing/2014/main" id="{4021D309-3E05-440F-5D60-4E413593992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9665399" y="5656357"/>
                        <a:ext cx="1167364" cy="9817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9641054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05232-55FC-14F6-4E8F-625EA5615B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1A0E1D-B23E-B002-6635-649CEE24E3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B9F5C1-D20B-B59E-9AAD-ACC82ECF4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240" y="0"/>
            <a:ext cx="122682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8168759-954E-C873-2B52-B611864BC0DA}"/>
              </a:ext>
            </a:extLst>
          </p:cNvPr>
          <p:cNvSpPr txBox="1"/>
          <p:nvPr/>
        </p:nvSpPr>
        <p:spPr>
          <a:xfrm>
            <a:off x="722413" y="329376"/>
            <a:ext cx="5373587" cy="646331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Gravitational intensity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713FBA-986F-6FF9-0136-665D600AF164}"/>
              </a:ext>
            </a:extLst>
          </p:cNvPr>
          <p:cNvSpPr txBox="1"/>
          <p:nvPr/>
        </p:nvSpPr>
        <p:spPr>
          <a:xfrm>
            <a:off x="722413" y="1272229"/>
            <a:ext cx="1045845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cs typeface="Times New Roman" panose="02020603050405020304" pitchFamily="18" charset="0"/>
              </a:rPr>
              <a:t>The gravitational intensity at any point in a gravitational field is defined as the force acting on a unit mass placed at that point.</a:t>
            </a:r>
          </a:p>
        </p:txBody>
      </p:sp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02975196-CA9C-7C59-4B79-A6335AA589F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7322699"/>
              </p:ext>
            </p:extLst>
          </p:nvPr>
        </p:nvGraphicFramePr>
        <p:xfrm>
          <a:off x="953854" y="2390411"/>
          <a:ext cx="2602230" cy="22933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722150" imgH="637377" progId="Equation.DSMT4">
                  <p:embed/>
                </p:oleObj>
              </mc:Choice>
              <mc:Fallback>
                <p:oleObj name="Equation" r:id="rId3" imgW="722150" imgH="637377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53854" y="2390411"/>
                        <a:ext cx="2602230" cy="22933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" name="Group 9">
            <a:extLst>
              <a:ext uri="{FF2B5EF4-FFF2-40B4-BE49-F238E27FC236}">
                <a16:creationId xmlns:a16="http://schemas.microsoft.com/office/drawing/2014/main" id="{063B6A3B-73C4-8985-3D7C-CE322076D932}"/>
              </a:ext>
            </a:extLst>
          </p:cNvPr>
          <p:cNvGrpSpPr/>
          <p:nvPr/>
        </p:nvGrpSpPr>
        <p:grpSpPr>
          <a:xfrm>
            <a:off x="1175992" y="5047469"/>
            <a:ext cx="2380092" cy="1076604"/>
            <a:chOff x="1211686" y="3266786"/>
            <a:chExt cx="1689100" cy="762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99B6027E-14BC-E034-D397-FAA7F7A4BC41}"/>
                </a:ext>
              </a:extLst>
            </p:cNvPr>
            <p:cNvSpPr/>
            <p:nvPr/>
          </p:nvSpPr>
          <p:spPr>
            <a:xfrm>
              <a:off x="1211686" y="3266786"/>
              <a:ext cx="1689100" cy="762000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Times New Roman" pitchFamily="18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CBABE8A-620C-BAE1-56A8-38047EE3EB80}"/>
                </a:ext>
              </a:extLst>
            </p:cNvPr>
            <p:cNvSpPr txBox="1"/>
            <p:nvPr/>
          </p:nvSpPr>
          <p:spPr>
            <a:xfrm>
              <a:off x="1396722" y="3409950"/>
              <a:ext cx="355878" cy="3267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latin typeface="Times New Roman" pitchFamily="18" charset="0"/>
                </a:rPr>
                <a:t>E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84364B1-A8FE-4561-33F6-23700D802939}"/>
                </a:ext>
              </a:extLst>
            </p:cNvPr>
            <p:cNvSpPr txBox="1"/>
            <p:nvPr/>
          </p:nvSpPr>
          <p:spPr>
            <a:xfrm>
              <a:off x="1658663" y="3438465"/>
              <a:ext cx="255054" cy="32675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latin typeface="Times New Roman" pitchFamily="18" charset="0"/>
                </a:rPr>
                <a:t>=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C7F12FB-F297-5B49-F911-96D1F07473BC}"/>
                </a:ext>
              </a:extLst>
            </p:cNvPr>
            <p:cNvSpPr txBox="1"/>
            <p:nvPr/>
          </p:nvSpPr>
          <p:spPr>
            <a:xfrm>
              <a:off x="2055507" y="3279404"/>
              <a:ext cx="506467" cy="32675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latin typeface="Times New Roman" pitchFamily="18" charset="0"/>
                </a:rPr>
                <a:t>GM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C7B29A1-20C1-46F0-A54D-B06829B6AE42}"/>
                </a:ext>
              </a:extLst>
            </p:cNvPr>
            <p:cNvSpPr txBox="1"/>
            <p:nvPr/>
          </p:nvSpPr>
          <p:spPr>
            <a:xfrm>
              <a:off x="2161388" y="3619440"/>
              <a:ext cx="300559" cy="32675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latin typeface="Times New Roman" pitchFamily="18" charset="0"/>
                </a:rPr>
                <a:t>r</a:t>
              </a:r>
              <a:r>
                <a:rPr lang="en-US" sz="2400" b="1" baseline="30000" dirty="0">
                  <a:latin typeface="Times New Roman" pitchFamily="18" charset="0"/>
                </a:rPr>
                <a:t>2</a:t>
              </a: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2E484B1B-8866-2E99-3C47-B28953E80CAC}"/>
                </a:ext>
              </a:extLst>
            </p:cNvPr>
            <p:cNvCxnSpPr/>
            <p:nvPr/>
          </p:nvCxnSpPr>
          <p:spPr>
            <a:xfrm>
              <a:off x="2123938" y="3638550"/>
              <a:ext cx="4572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1E408C83-DFEB-1FAC-1EE8-EB325CF587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3957" y="2883170"/>
            <a:ext cx="4185141" cy="3705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762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05232-55FC-14F6-4E8F-625EA5615B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1A0E1D-B23E-B002-6635-649CEE24E3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B9F5C1-D20B-B59E-9AAD-ACC82ECF4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682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39B0C9E-9614-6F68-A06A-7EE699A0E071}"/>
              </a:ext>
            </a:extLst>
          </p:cNvPr>
          <p:cNvSpPr txBox="1"/>
          <p:nvPr/>
        </p:nvSpPr>
        <p:spPr>
          <a:xfrm>
            <a:off x="207645" y="493495"/>
            <a:ext cx="10786110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GB" altLang="en-US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16.	There are two bodies of masses 100kg and 10000 kg 	separated by a distance 1m.  At what distance from the 	smaller body, the intensity of gravitational field will be zero</a:t>
            </a:r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GB" altLang="en-US" sz="2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GB" altLang="en-US" sz="28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GB" altLang="en-US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1. 			2. 			3. 		4.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n-IN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B82CA0D6-A48B-A404-82E8-745DEE5B2AD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97611"/>
              </p:ext>
            </p:extLst>
          </p:nvPr>
        </p:nvGraphicFramePr>
        <p:xfrm>
          <a:off x="5991225" y="3275013"/>
          <a:ext cx="207963" cy="306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07866" imgH="306177" progId="Equation.DSMT4">
                  <p:embed/>
                </p:oleObj>
              </mc:Choice>
              <mc:Fallback>
                <p:oleObj name="Equation" r:id="rId3" imgW="207866" imgH="306177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991225" y="3275013"/>
                        <a:ext cx="207963" cy="3063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E491DA54-9716-1DC4-E4E6-75C35E73680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177852"/>
              </p:ext>
            </p:extLst>
          </p:nvPr>
        </p:nvGraphicFramePr>
        <p:xfrm>
          <a:off x="1595148" y="2436544"/>
          <a:ext cx="740473" cy="10909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07866" imgH="306177" progId="Equation.DSMT4">
                  <p:embed/>
                </p:oleObj>
              </mc:Choice>
              <mc:Fallback>
                <p:oleObj name="Equation" r:id="rId5" imgW="207866" imgH="306177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95148" y="2436544"/>
                        <a:ext cx="740473" cy="109092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DB29DB0A-3D5D-E5F3-4AC7-706F05F28DE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0892589"/>
              </p:ext>
            </p:extLst>
          </p:nvPr>
        </p:nvGraphicFramePr>
        <p:xfrm>
          <a:off x="4327760" y="2426296"/>
          <a:ext cx="855735" cy="10194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256795" imgH="306177" progId="Equation.DSMT4">
                  <p:embed/>
                </p:oleObj>
              </mc:Choice>
              <mc:Fallback>
                <p:oleObj name="Equation" r:id="rId7" imgW="256795" imgH="306177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327760" y="2426296"/>
                        <a:ext cx="855735" cy="10194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95F41E0C-9E3D-29AC-E24C-A3E9EBF485E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0677436"/>
              </p:ext>
            </p:extLst>
          </p:nvPr>
        </p:nvGraphicFramePr>
        <p:xfrm>
          <a:off x="6982661" y="2390577"/>
          <a:ext cx="870479" cy="10909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244650" imgH="306177" progId="Equation.DSMT4">
                  <p:embed/>
                </p:oleObj>
              </mc:Choice>
              <mc:Fallback>
                <p:oleObj name="Equation" r:id="rId9" imgW="244650" imgH="306177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982661" y="2390577"/>
                        <a:ext cx="870479" cy="109092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F8C5A850-CCC9-8AE8-CDD0-E99FC61BE5F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1323430"/>
              </p:ext>
            </p:extLst>
          </p:nvPr>
        </p:nvGraphicFramePr>
        <p:xfrm>
          <a:off x="8934282" y="2436544"/>
          <a:ext cx="885716" cy="10552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256795" imgH="306177" progId="Equation.DSMT4">
                  <p:embed/>
                </p:oleObj>
              </mc:Choice>
              <mc:Fallback>
                <p:oleObj name="Equation" r:id="rId11" imgW="256795" imgH="306177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8934282" y="2436544"/>
                        <a:ext cx="885716" cy="10552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7321514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05232-55FC-14F6-4E8F-625EA5615B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1A0E1D-B23E-B002-6635-649CEE24E3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B9F5C1-D20B-B59E-9AAD-ACC82ECF4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8100" y="-212823"/>
            <a:ext cx="122682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2881906-1FC2-F13C-1826-397895E64BFD}"/>
              </a:ext>
            </a:extLst>
          </p:cNvPr>
          <p:cNvSpPr txBox="1"/>
          <p:nvPr/>
        </p:nvSpPr>
        <p:spPr>
          <a:xfrm>
            <a:off x="668655" y="282218"/>
            <a:ext cx="5426486" cy="646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Gravitational potential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B24C765-B47B-D83C-B8A9-29E333DE2CED}"/>
              </a:ext>
            </a:extLst>
          </p:cNvPr>
          <p:cNvSpPr txBox="1"/>
          <p:nvPr/>
        </p:nvSpPr>
        <p:spPr>
          <a:xfrm>
            <a:off x="629696" y="1565316"/>
            <a:ext cx="1093089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cs typeface="Times New Roman" panose="02020603050405020304" pitchFamily="18" charset="0"/>
              </a:rPr>
              <a:t>The gravitational potential of a body at any point in a gravitational field is defined  as the work done to bring a unit mass from infinity to that point without acceleration.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34D9FFE-8B93-E053-0F71-E74148806B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8242" y="3117499"/>
            <a:ext cx="3560707" cy="3263982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EE9FA0A-DB98-F7B5-BE8F-4DB3D671BD7D}"/>
              </a:ext>
            </a:extLst>
          </p:cNvPr>
          <p:cNvCxnSpPr/>
          <p:nvPr/>
        </p:nvCxnSpPr>
        <p:spPr>
          <a:xfrm flipH="1">
            <a:off x="5072156" y="5165249"/>
            <a:ext cx="263652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8B0E605C-87DE-3296-B5F9-8175FA172FDB}"/>
              </a:ext>
            </a:extLst>
          </p:cNvPr>
          <p:cNvCxnSpPr/>
          <p:nvPr/>
        </p:nvCxnSpPr>
        <p:spPr>
          <a:xfrm>
            <a:off x="6684832" y="4927918"/>
            <a:ext cx="1023844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63512C28-D872-0853-2914-87C13F1CF66E}"/>
              </a:ext>
            </a:extLst>
          </p:cNvPr>
          <p:cNvSpPr txBox="1"/>
          <p:nvPr/>
        </p:nvSpPr>
        <p:spPr>
          <a:xfrm>
            <a:off x="5072156" y="5229225"/>
            <a:ext cx="17068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Times New Roman" pitchFamily="18" charset="0"/>
              </a:rPr>
              <a:t>infinity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D5274CD2-0DB4-033E-E2D7-86F358A494FE}"/>
              </a:ext>
            </a:extLst>
          </p:cNvPr>
          <p:cNvSpPr/>
          <p:nvPr/>
        </p:nvSpPr>
        <p:spPr>
          <a:xfrm>
            <a:off x="4742964" y="5061940"/>
            <a:ext cx="95736" cy="7559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latin typeface="Times New Roman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E2BD1B0-5AE6-A278-2A52-68B4EB8F4CB6}"/>
              </a:ext>
            </a:extLst>
          </p:cNvPr>
          <p:cNvSpPr txBox="1"/>
          <p:nvPr/>
        </p:nvSpPr>
        <p:spPr>
          <a:xfrm>
            <a:off x="4158605" y="4552761"/>
            <a:ext cx="8098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Times New Roman" pitchFamily="18" charset="0"/>
              </a:rPr>
              <a:t>m</a:t>
            </a:r>
            <a:r>
              <a:rPr lang="en-US" sz="3200" b="1" baseline="-25000" dirty="0">
                <a:solidFill>
                  <a:schemeClr val="bg1"/>
                </a:solidFill>
                <a:latin typeface="Times New Roman" pitchFamily="18" charset="0"/>
              </a:rPr>
              <a:t>0</a:t>
            </a:r>
            <a:r>
              <a:rPr lang="en-US" sz="2000" b="1" dirty="0">
                <a:latin typeface="Times New Roman" pitchFamily="18" charset="0"/>
              </a:rPr>
              <a:t>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E96EAF48-6A13-4914-AA5E-50163CAA44C6}"/>
                  </a:ext>
                </a:extLst>
              </p:cNvPr>
              <p:cNvSpPr txBox="1"/>
              <p:nvPr/>
            </p:nvSpPr>
            <p:spPr>
              <a:xfrm>
                <a:off x="4899571" y="3890196"/>
                <a:ext cx="2392857" cy="78027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800" b="1" dirty="0">
                    <a:solidFill>
                      <a:schemeClr val="bg1"/>
                    </a:solidFill>
                    <a:latin typeface="Times New Roman" pitchFamily="18" charset="0"/>
                  </a:rPr>
                  <a:t>V = -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800" b="1" i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GM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800" b="1" i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r</m:t>
                        </m:r>
                      </m:den>
                    </m:f>
                  </m:oMath>
                </a14:m>
                <a:endParaRPr lang="en-US" sz="1800" b="1" dirty="0">
                  <a:solidFill>
                    <a:schemeClr val="bg1"/>
                  </a:solidFill>
                  <a:latin typeface="Times New Roman" pitchFamily="18" charset="0"/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E96EAF48-6A13-4914-AA5E-50163CAA44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9571" y="3890196"/>
                <a:ext cx="2392857" cy="780278"/>
              </a:xfrm>
              <a:prstGeom prst="rect">
                <a:avLst/>
              </a:prstGeom>
              <a:blipFill>
                <a:blip r:embed="rId4"/>
                <a:stretch>
                  <a:fillRect l="-5357" b="-8594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57583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1.48148E-6 L 0.17357 0.00648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672" y="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  <p:bldP spid="1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05232-55FC-14F6-4E8F-625EA5615B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1A0E1D-B23E-B002-6635-649CEE24E3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B9F5C1-D20B-B59E-9AAD-ACC82ECF4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8100" y="0"/>
            <a:ext cx="122682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37140BF-A8FD-D66C-6FBB-787100767D94}"/>
              </a:ext>
            </a:extLst>
          </p:cNvPr>
          <p:cNvSpPr txBox="1"/>
          <p:nvPr/>
        </p:nvSpPr>
        <p:spPr>
          <a:xfrm>
            <a:off x="-38100" y="578306"/>
            <a:ext cx="1200150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GB" altLang="en-US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17.	Four particles each of mass M, are located at the vertices of 		square with side L. The gravitational potential due to this at 		the centre of the square is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altLang="en-US" sz="28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GB" altLang="en-US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1. 			2.		</a:t>
            </a:r>
            <a:r>
              <a:rPr lang="en-GB" altLang="en-US" sz="28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</a:t>
            </a:r>
            <a:r>
              <a:rPr kumimoji="0" lang="en-GB" altLang="en-US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3</a:t>
            </a:r>
            <a:r>
              <a:rPr lang="en-GB" altLang="en-US" sz="28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kumimoji="0" lang="en-GB" altLang="en-US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Zero	      4.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A715EE45-84C4-DB54-5EB6-8AF819A3319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6923227"/>
              </p:ext>
            </p:extLst>
          </p:nvPr>
        </p:nvGraphicFramePr>
        <p:xfrm>
          <a:off x="2286000" y="2253723"/>
          <a:ext cx="1490853" cy="8880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513938" imgH="306177" progId="Equation.DSMT4">
                  <p:embed/>
                </p:oleObj>
              </mc:Choice>
              <mc:Fallback>
                <p:oleObj name="Equation" r:id="rId3" imgW="513938" imgH="306177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86000" y="2253723"/>
                        <a:ext cx="1490853" cy="88806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A89EC74F-D758-D9A1-534D-714C0D76944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1854530"/>
              </p:ext>
            </p:extLst>
          </p:nvPr>
        </p:nvGraphicFramePr>
        <p:xfrm>
          <a:off x="5003386" y="2152763"/>
          <a:ext cx="1490854" cy="8880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513938" imgH="306177" progId="Equation.DSMT4">
                  <p:embed/>
                </p:oleObj>
              </mc:Choice>
              <mc:Fallback>
                <p:oleObj name="Equation" r:id="rId5" imgW="513938" imgH="306177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003386" y="2152763"/>
                        <a:ext cx="1490854" cy="88806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DDCDE260-589D-987A-0747-AEE4741725F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8274937"/>
              </p:ext>
            </p:extLst>
          </p:nvPr>
        </p:nvGraphicFramePr>
        <p:xfrm>
          <a:off x="9325927" y="2174380"/>
          <a:ext cx="1418273" cy="8448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513938" imgH="306177" progId="Equation.DSMT4">
                  <p:embed/>
                </p:oleObj>
              </mc:Choice>
              <mc:Fallback>
                <p:oleObj name="Equation" r:id="rId7" imgW="513938" imgH="306177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325927" y="2174380"/>
                        <a:ext cx="1418273" cy="8448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3805038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05232-55FC-14F6-4E8F-625EA5615B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1A0E1D-B23E-B002-6635-649CEE24E3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B9F5C1-D20B-B59E-9AAD-ACC82ECF4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682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023C093-4FE1-1FBE-6CD8-BC69BB2EF103}"/>
              </a:ext>
            </a:extLst>
          </p:cNvPr>
          <p:cNvSpPr txBox="1"/>
          <p:nvPr/>
        </p:nvSpPr>
        <p:spPr>
          <a:xfrm>
            <a:off x="858868" y="456526"/>
            <a:ext cx="9372600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Gravitational Potential Energy (P.E)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97ECD59-FF96-142B-DFA8-CE7F6A475936}"/>
              </a:ext>
            </a:extLst>
          </p:cNvPr>
          <p:cNvSpPr txBox="1"/>
          <p:nvPr/>
        </p:nvSpPr>
        <p:spPr>
          <a:xfrm>
            <a:off x="903923" y="1893010"/>
            <a:ext cx="978408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Gravitational P.E.  = mass x gravitational potential </a:t>
            </a:r>
          </a:p>
          <a:p>
            <a:r>
              <a:rPr lang="en-US" sz="2800" dirty="0">
                <a:solidFill>
                  <a:schemeClr val="bg1"/>
                </a:solidFill>
              </a:rPr>
              <a:t>		         = mV</a:t>
            </a:r>
          </a:p>
          <a:p>
            <a:endParaRPr lang="en-US" sz="2800" dirty="0">
              <a:solidFill>
                <a:schemeClr val="bg1"/>
              </a:solidFill>
            </a:endParaRPr>
          </a:p>
          <a:p>
            <a:r>
              <a:rPr lang="en-US" sz="2800" dirty="0">
                <a:solidFill>
                  <a:schemeClr val="bg1"/>
                </a:solidFill>
              </a:rPr>
              <a:t>		         =</a:t>
            </a:r>
          </a:p>
          <a:p>
            <a:endParaRPr lang="en-US" sz="2800" dirty="0">
              <a:solidFill>
                <a:schemeClr val="bg1"/>
              </a:solidFill>
            </a:endParaRPr>
          </a:p>
          <a:p>
            <a:r>
              <a:rPr lang="en-US" sz="2800" dirty="0">
                <a:solidFill>
                  <a:schemeClr val="bg1"/>
                </a:solidFill>
              </a:rPr>
              <a:t>	</a:t>
            </a:r>
          </a:p>
          <a:p>
            <a:r>
              <a:rPr lang="en-US" sz="2800" dirty="0">
                <a:solidFill>
                  <a:schemeClr val="bg1"/>
                </a:solidFill>
              </a:rPr>
              <a:t>		P.E.   = -  </a:t>
            </a:r>
          </a:p>
          <a:p>
            <a:endParaRPr lang="en-US" sz="2800" dirty="0">
              <a:solidFill>
                <a:schemeClr val="bg1"/>
              </a:solidFill>
            </a:endParaRPr>
          </a:p>
          <a:p>
            <a:endParaRPr lang="en-IN" sz="2800" dirty="0">
              <a:solidFill>
                <a:schemeClr val="bg1"/>
              </a:solidFill>
            </a:endParaRPr>
          </a:p>
        </p:txBody>
      </p:sp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B9E5E21E-A9B1-C917-D131-4FBDDC69302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77660231"/>
              </p:ext>
            </p:extLst>
          </p:nvPr>
        </p:nvGraphicFramePr>
        <p:xfrm>
          <a:off x="5795963" y="3206750"/>
          <a:ext cx="600075" cy="44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599652" imgH="441368" progId="Equation.DSMT4">
                  <p:embed/>
                </p:oleObj>
              </mc:Choice>
              <mc:Fallback>
                <p:oleObj name="Equation" r:id="rId3" imgW="599652" imgH="441368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795963" y="3206750"/>
                        <a:ext cx="600075" cy="441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6108A306-C35F-D365-59C1-AC7495972C3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1139123"/>
              </p:ext>
            </p:extLst>
          </p:nvPr>
        </p:nvGraphicFramePr>
        <p:xfrm>
          <a:off x="5795963" y="3206750"/>
          <a:ext cx="600075" cy="44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599652" imgH="441368" progId="Equation.DSMT4">
                  <p:embed/>
                </p:oleObj>
              </mc:Choice>
              <mc:Fallback>
                <p:oleObj name="Equation" r:id="rId5" imgW="599652" imgH="441368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795963" y="3206750"/>
                        <a:ext cx="600075" cy="441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B9E1EB36-4396-EB23-407A-8B10EF4BB0E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3102515"/>
              </p:ext>
            </p:extLst>
          </p:nvPr>
        </p:nvGraphicFramePr>
        <p:xfrm>
          <a:off x="5795963" y="3206750"/>
          <a:ext cx="600075" cy="44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599652" imgH="441368" progId="Equation.DSMT4">
                  <p:embed/>
                </p:oleObj>
              </mc:Choice>
              <mc:Fallback>
                <p:oleObj name="Equation" r:id="rId6" imgW="599652" imgH="441368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795963" y="3206750"/>
                        <a:ext cx="600075" cy="441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E195E28C-1DEE-038B-5811-1002288784F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7318826"/>
              </p:ext>
            </p:extLst>
          </p:nvPr>
        </p:nvGraphicFramePr>
        <p:xfrm>
          <a:off x="3856181" y="2879032"/>
          <a:ext cx="1656397" cy="12181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599652" imgH="441368" progId="Equation.DSMT4">
                  <p:embed/>
                </p:oleObj>
              </mc:Choice>
              <mc:Fallback>
                <p:oleObj name="Equation" r:id="rId7" imgW="599652" imgH="441368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856181" y="2879032"/>
                        <a:ext cx="1656397" cy="121819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BD5D55F1-3624-CD2B-BC8F-2377A760239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5591026"/>
              </p:ext>
            </p:extLst>
          </p:nvPr>
        </p:nvGraphicFramePr>
        <p:xfrm>
          <a:off x="4046605" y="4279363"/>
          <a:ext cx="1096420" cy="10662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403932" imgH="392018" progId="Equation.DSMT4">
                  <p:embed/>
                </p:oleObj>
              </mc:Choice>
              <mc:Fallback>
                <p:oleObj name="Equation" r:id="rId9" imgW="403932" imgH="392018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046605" y="4279363"/>
                        <a:ext cx="1096420" cy="10662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75C532EE-6FD9-A44A-FCBD-F494F98FA663}"/>
              </a:ext>
            </a:extLst>
          </p:cNvPr>
          <p:cNvCxnSpPr>
            <a:cxnSpLocks/>
          </p:cNvCxnSpPr>
          <p:nvPr/>
        </p:nvCxnSpPr>
        <p:spPr>
          <a:xfrm flipH="1">
            <a:off x="5795963" y="3327605"/>
            <a:ext cx="2189322" cy="25857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2BF7686-F115-FFF4-A52F-E669A8E8BDD8}"/>
              </a:ext>
            </a:extLst>
          </p:cNvPr>
          <p:cNvGrpSpPr/>
          <p:nvPr/>
        </p:nvGrpSpPr>
        <p:grpSpPr>
          <a:xfrm>
            <a:off x="7975283" y="2265008"/>
            <a:ext cx="3512820" cy="1755336"/>
            <a:chOff x="5410200" y="895350"/>
            <a:chExt cx="3048000" cy="1371600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6DDD8BE1-0EEA-C136-5121-251352BEC5B7}"/>
                </a:ext>
              </a:extLst>
            </p:cNvPr>
            <p:cNvGrpSpPr/>
            <p:nvPr/>
          </p:nvGrpSpPr>
          <p:grpSpPr>
            <a:xfrm>
              <a:off x="5410200" y="895350"/>
              <a:ext cx="3048000" cy="1371600"/>
              <a:chOff x="5562600" y="971550"/>
              <a:chExt cx="3048000" cy="1371600"/>
            </a:xfrm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</p:grpSpPr>
          <p:sp>
            <p:nvSpPr>
              <p:cNvPr id="18" name="Cloud 17">
                <a:extLst>
                  <a:ext uri="{FF2B5EF4-FFF2-40B4-BE49-F238E27FC236}">
                    <a16:creationId xmlns:a16="http://schemas.microsoft.com/office/drawing/2014/main" id="{E9745009-03EA-BAD9-088C-D5B4E2F88225}"/>
                  </a:ext>
                </a:extLst>
              </p:cNvPr>
              <p:cNvSpPr/>
              <p:nvPr/>
            </p:nvSpPr>
            <p:spPr>
              <a:xfrm>
                <a:off x="5562600" y="971550"/>
                <a:ext cx="3048000" cy="1371600"/>
              </a:xfrm>
              <a:prstGeom prst="cloud">
                <a:avLst/>
              </a:prstGeom>
              <a:ln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IN" dirty="0">
                  <a:solidFill>
                    <a:schemeClr val="tx1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5BB7968E-6C5A-7FCF-028F-504ABF7C3F6B}"/>
                  </a:ext>
                </a:extLst>
              </p:cNvPr>
              <p:cNvSpPr txBox="1"/>
              <p:nvPr/>
            </p:nvSpPr>
            <p:spPr>
              <a:xfrm>
                <a:off x="6243500" y="1727230"/>
                <a:ext cx="353565" cy="36074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US" sz="2400" b="1" dirty="0">
                    <a:latin typeface="Times New Roman" pitchFamily="18" charset="0"/>
                  </a:rPr>
                  <a:t>V</a:t>
                </a: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B808AA0-0066-1C16-F637-988384EE27C0}"/>
                  </a:ext>
                </a:extLst>
              </p:cNvPr>
              <p:cNvSpPr txBox="1"/>
              <p:nvPr/>
            </p:nvSpPr>
            <p:spPr>
              <a:xfrm>
                <a:off x="6548300" y="1727230"/>
                <a:ext cx="311839" cy="36074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US" sz="2400" b="1" dirty="0">
                    <a:latin typeface="Times New Roman" pitchFamily="18" charset="0"/>
                  </a:rPr>
                  <a:t>=</a:t>
                </a: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66425BE-73A5-5A5B-30B7-F4E507945F35}"/>
                  </a:ext>
                </a:extLst>
              </p:cNvPr>
              <p:cNvSpPr txBox="1"/>
              <p:nvPr/>
            </p:nvSpPr>
            <p:spPr>
              <a:xfrm>
                <a:off x="7199807" y="1581150"/>
                <a:ext cx="619225" cy="36074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US" sz="2400" b="1" dirty="0">
                    <a:latin typeface="Times New Roman" pitchFamily="18" charset="0"/>
                  </a:rPr>
                  <a:t>GM</a:t>
                </a:r>
              </a:p>
            </p:txBody>
          </p: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FE8173E6-DE36-5352-1C37-D0616E930D33}"/>
                  </a:ext>
                </a:extLst>
              </p:cNvPr>
              <p:cNvCxnSpPr/>
              <p:nvPr/>
            </p:nvCxnSpPr>
            <p:spPr>
              <a:xfrm>
                <a:off x="7268238" y="1927285"/>
                <a:ext cx="457200" cy="0"/>
              </a:xfrm>
              <a:prstGeom prst="line">
                <a:avLst/>
              </a:prstGeom>
              <a:ln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</p:cxn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A372C509-F7EA-E494-07B1-CECA1CABE82D}"/>
                  </a:ext>
                </a:extLst>
              </p:cNvPr>
              <p:cNvSpPr txBox="1"/>
              <p:nvPr/>
            </p:nvSpPr>
            <p:spPr>
              <a:xfrm>
                <a:off x="7343962" y="1898650"/>
                <a:ext cx="278457" cy="36074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US" sz="2400" b="1" dirty="0">
                    <a:latin typeface="Times New Roman" pitchFamily="18" charset="0"/>
                  </a:rPr>
                  <a:t>r</a:t>
                </a:r>
                <a:endParaRPr lang="en-US" sz="2400" b="1" baseline="30000" dirty="0">
                  <a:latin typeface="Times New Roman" pitchFamily="18" charset="0"/>
                </a:endParaRP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A122583-B5FF-5ABC-6E9E-81C332F3195D}"/>
                  </a:ext>
                </a:extLst>
              </p:cNvPr>
              <p:cNvSpPr txBox="1"/>
              <p:nvPr/>
            </p:nvSpPr>
            <p:spPr>
              <a:xfrm>
                <a:off x="6849894" y="1727230"/>
                <a:ext cx="312906" cy="40011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US" sz="2000" b="1" dirty="0">
                    <a:latin typeface="Times New Roman" pitchFamily="18" charset="0"/>
                  </a:rPr>
                  <a:t>–</a:t>
                </a: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D5DA2FF6-7BF4-8DCB-CD2B-5E51882BE1B3}"/>
                  </a:ext>
                </a:extLst>
              </p:cNvPr>
              <p:cNvSpPr txBox="1"/>
              <p:nvPr/>
            </p:nvSpPr>
            <p:spPr>
              <a:xfrm>
                <a:off x="5795602" y="1167445"/>
                <a:ext cx="2776499" cy="36074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US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Gravitational potential</a:t>
                </a:r>
              </a:p>
            </p:txBody>
          </p:sp>
        </p:grp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74839C22-7D46-B3B4-803B-E161BF3FB12F}"/>
                </a:ext>
              </a:extLst>
            </p:cNvPr>
            <p:cNvCxnSpPr/>
            <p:nvPr/>
          </p:nvCxnSpPr>
          <p:spPr>
            <a:xfrm>
              <a:off x="7115838" y="1851085"/>
              <a:ext cx="4572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6414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05232-55FC-14F6-4E8F-625EA5615B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1A0E1D-B23E-B002-6635-649CEE24E3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B9F5C1-D20B-B59E-9AAD-ACC82ECF4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682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D8B5AB6-F767-1662-B778-705624C28595}"/>
              </a:ext>
            </a:extLst>
          </p:cNvPr>
          <p:cNvSpPr txBox="1"/>
          <p:nvPr/>
        </p:nvSpPr>
        <p:spPr>
          <a:xfrm>
            <a:off x="777240" y="506373"/>
            <a:ext cx="8397240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Gravitational potential energy (P.E)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947EEB8-5F8D-D45B-3A79-5FBF399E34BF}"/>
              </a:ext>
            </a:extLst>
          </p:cNvPr>
          <p:cNvGrpSpPr/>
          <p:nvPr/>
        </p:nvGrpSpPr>
        <p:grpSpPr>
          <a:xfrm>
            <a:off x="7356814" y="1849438"/>
            <a:ext cx="4625635" cy="1898901"/>
            <a:chOff x="4191000" y="133350"/>
            <a:chExt cx="4267200" cy="1371600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8" name="Cloud 7">
              <a:extLst>
                <a:ext uri="{FF2B5EF4-FFF2-40B4-BE49-F238E27FC236}">
                  <a16:creationId xmlns:a16="http://schemas.microsoft.com/office/drawing/2014/main" id="{2F0AF4E1-B4A4-70D9-85BD-173C7A4F3F0C}"/>
                </a:ext>
              </a:extLst>
            </p:cNvPr>
            <p:cNvSpPr/>
            <p:nvPr/>
          </p:nvSpPr>
          <p:spPr>
            <a:xfrm>
              <a:off x="4191000" y="133350"/>
              <a:ext cx="4267200" cy="1371600"/>
            </a:xfrm>
            <a:prstGeom prst="cloud">
              <a:avLst/>
            </a:pr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3C67BC1-A8A7-4B4C-1B99-C542E70325C4}"/>
                </a:ext>
              </a:extLst>
            </p:cNvPr>
            <p:cNvSpPr txBox="1"/>
            <p:nvPr/>
          </p:nvSpPr>
          <p:spPr>
            <a:xfrm>
              <a:off x="4591957" y="367966"/>
              <a:ext cx="3627240" cy="865730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cs typeface="Times New Roman" panose="02020603050405020304" pitchFamily="18" charset="0"/>
                </a:rPr>
                <a:t>Gravitational potential energy on the surface of  the earth</a:t>
              </a:r>
            </a:p>
          </p:txBody>
        </p:sp>
      </p:grpSp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F78C20AB-294B-1607-4626-4EFE3A3AEF8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4246619"/>
              </p:ext>
            </p:extLst>
          </p:nvPr>
        </p:nvGraphicFramePr>
        <p:xfrm>
          <a:off x="2143843" y="1845622"/>
          <a:ext cx="2859578" cy="12220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917870" imgH="392018" progId="Equation.DSMT4">
                  <p:embed/>
                </p:oleObj>
              </mc:Choice>
              <mc:Fallback>
                <p:oleObj name="Equation" r:id="rId3" imgW="917870" imgH="392018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43843" y="1845622"/>
                        <a:ext cx="2859578" cy="122200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54AA3B65-6C47-AEFF-7CFE-E2E754DC188B}"/>
              </a:ext>
            </a:extLst>
          </p:cNvPr>
          <p:cNvCxnSpPr>
            <a:cxnSpLocks/>
          </p:cNvCxnSpPr>
          <p:nvPr/>
        </p:nvCxnSpPr>
        <p:spPr>
          <a:xfrm flipH="1">
            <a:off x="2640330" y="2900045"/>
            <a:ext cx="749118" cy="114887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CD254101-8E87-283E-E743-C7F5DF71E594}"/>
              </a:ext>
            </a:extLst>
          </p:cNvPr>
          <p:cNvCxnSpPr>
            <a:cxnSpLocks/>
          </p:cNvCxnSpPr>
          <p:nvPr/>
        </p:nvCxnSpPr>
        <p:spPr>
          <a:xfrm>
            <a:off x="4671732" y="2986664"/>
            <a:ext cx="800100" cy="126466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8" name="Object 17">
            <a:extLst>
              <a:ext uri="{FF2B5EF4-FFF2-40B4-BE49-F238E27FC236}">
                <a16:creationId xmlns:a16="http://schemas.microsoft.com/office/drawing/2014/main" id="{532EDF40-B4B2-C334-4F7D-1C9573B46E1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39875595"/>
              </p:ext>
            </p:extLst>
          </p:nvPr>
        </p:nvGraphicFramePr>
        <p:xfrm>
          <a:off x="1025408" y="4048919"/>
          <a:ext cx="2884324" cy="11537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040369" imgH="416693" progId="Equation.DSMT4">
                  <p:embed/>
                </p:oleObj>
              </mc:Choice>
              <mc:Fallback>
                <p:oleObj name="Equation" r:id="rId5" imgW="1040369" imgH="416693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25408" y="4048919"/>
                        <a:ext cx="2884324" cy="115372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id="{B13C1820-FB1A-15E7-05BA-6AA24EB41B6F}"/>
              </a:ext>
            </a:extLst>
          </p:cNvPr>
          <p:cNvSpPr txBox="1"/>
          <p:nvPr/>
        </p:nvSpPr>
        <p:spPr>
          <a:xfrm>
            <a:off x="1025408" y="5262574"/>
            <a:ext cx="969174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cs typeface="Times New Roman" panose="02020603050405020304" pitchFamily="18" charset="0"/>
              </a:rPr>
              <a:t>Gravitational potential energy at a height ‘h’ above the surface of the earth</a:t>
            </a:r>
          </a:p>
        </p:txBody>
      </p:sp>
      <p:graphicFrame>
        <p:nvGraphicFramePr>
          <p:cNvPr id="21" name="Object 20">
            <a:extLst>
              <a:ext uri="{FF2B5EF4-FFF2-40B4-BE49-F238E27FC236}">
                <a16:creationId xmlns:a16="http://schemas.microsoft.com/office/drawing/2014/main" id="{29B54ECB-2301-78EF-0E78-ADE266E6653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276530"/>
              </p:ext>
            </p:extLst>
          </p:nvPr>
        </p:nvGraphicFramePr>
        <p:xfrm>
          <a:off x="5235612" y="3992179"/>
          <a:ext cx="2639380" cy="11279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917870" imgH="392018" progId="Equation.DSMT4">
                  <p:embed/>
                </p:oleObj>
              </mc:Choice>
              <mc:Fallback>
                <p:oleObj name="Equation" r:id="rId7" imgW="917870" imgH="392018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235612" y="3992179"/>
                        <a:ext cx="2639380" cy="112790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81269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05232-55FC-14F6-4E8F-625EA5615B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1A0E1D-B23E-B002-6635-649CEE24E3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B9F5C1-D20B-B59E-9AAD-ACC82ECF4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682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617DB88-8295-1D9F-775B-81B68A646878}"/>
              </a:ext>
            </a:extLst>
          </p:cNvPr>
          <p:cNvSpPr txBox="1"/>
          <p:nvPr/>
        </p:nvSpPr>
        <p:spPr>
          <a:xfrm>
            <a:off x="998609" y="521295"/>
            <a:ext cx="7202416" cy="623248"/>
          </a:xfrm>
          <a:prstGeom prst="rect">
            <a:avLst/>
          </a:prstGeom>
          <a:ln w="19050">
            <a:solidFill>
              <a:srgbClr val="FFFF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lIns="68580" tIns="34290" rIns="68580" bIns="34290" rtlCol="0">
            <a:spAutoFit/>
          </a:bodyPr>
          <a:lstStyle/>
          <a:p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Gravitational potential energy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D575C5C-B06E-5A87-889F-063E04048547}"/>
              </a:ext>
            </a:extLst>
          </p:cNvPr>
          <p:cNvSpPr txBox="1"/>
          <p:nvPr/>
        </p:nvSpPr>
        <p:spPr>
          <a:xfrm>
            <a:off x="796157" y="1455100"/>
            <a:ext cx="939546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800" b="1" dirty="0">
                <a:solidFill>
                  <a:schemeClr val="bg1"/>
                </a:solidFill>
                <a:cs typeface="Times New Roman" panose="02020603050405020304" pitchFamily="18" charset="0"/>
              </a:rPr>
              <a:t>The work done to displace a body from infinity to a point in the gravitational field against the gravitational field direction is called gravitational potential energy. It is denoted by U.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C4235CD-06AC-0EBD-44A5-E19EEA722504}"/>
              </a:ext>
            </a:extLst>
          </p:cNvPr>
          <p:cNvSpPr txBox="1"/>
          <p:nvPr/>
        </p:nvSpPr>
        <p:spPr>
          <a:xfrm>
            <a:off x="796157" y="3101215"/>
            <a:ext cx="6467154" cy="49578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68580" tIns="34290" rIns="68580" bIns="34290" rtlCol="0">
            <a:spAutoFit/>
          </a:bodyPr>
          <a:lstStyle/>
          <a:p>
            <a:r>
              <a:rPr lang="en-US" sz="2800" b="1" dirty="0">
                <a:solidFill>
                  <a:schemeClr val="tx1"/>
                </a:solidFill>
                <a:cs typeface="Times New Roman" panose="02020603050405020304" pitchFamily="18" charset="0"/>
              </a:rPr>
              <a:t>Equation for gravitational potential energy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C9E08057-3916-2599-1328-48C8D2765A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6254" y="4129035"/>
            <a:ext cx="5715266" cy="2257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960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05232-55FC-14F6-4E8F-625EA5615B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1A0E1D-B23E-B002-6635-649CEE24E3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B9F5C1-D20B-B59E-9AAD-ACC82ECF4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00" y="0"/>
            <a:ext cx="12268200" cy="6858000"/>
          </a:xfrm>
          <a:prstGeom prst="rect">
            <a:avLst/>
          </a:prstGeom>
        </p:spPr>
      </p:pic>
      <p:sp>
        <p:nvSpPr>
          <p:cNvPr id="6" name="Rounded Rectangular Callout 4">
            <a:extLst>
              <a:ext uri="{FF2B5EF4-FFF2-40B4-BE49-F238E27FC236}">
                <a16:creationId xmlns:a16="http://schemas.microsoft.com/office/drawing/2014/main" id="{A68CBB24-4100-51D8-7A0E-93F501595755}"/>
              </a:ext>
            </a:extLst>
          </p:cNvPr>
          <p:cNvSpPr/>
          <p:nvPr/>
        </p:nvSpPr>
        <p:spPr>
          <a:xfrm>
            <a:off x="876300" y="557680"/>
            <a:ext cx="7688580" cy="1349292"/>
          </a:xfrm>
          <a:prstGeom prst="wedgeRoundRectCallout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2800" b="1" dirty="0">
                <a:cs typeface="Times New Roman" panose="02020603050405020304" pitchFamily="18" charset="0"/>
              </a:rPr>
              <a:t>Consider a body of mass ‘m’ placed at a distance ‘x’ from the earth of mass ‘M’ &amp; radius ‘R’.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2A7FAAB-0255-0B2A-C96B-EE513324AC53}"/>
              </a:ext>
            </a:extLst>
          </p:cNvPr>
          <p:cNvSpPr txBox="1"/>
          <p:nvPr/>
        </p:nvSpPr>
        <p:spPr>
          <a:xfrm>
            <a:off x="1015685" y="2627655"/>
            <a:ext cx="5598475" cy="52322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>
                <a:cs typeface="Times New Roman" panose="02020603050405020304" pitchFamily="18" charset="0"/>
                <a:sym typeface="Symbol"/>
              </a:rPr>
              <a:t></a:t>
            </a:r>
            <a:r>
              <a:rPr lang="en-US" sz="2800" b="1" dirty="0">
                <a:cs typeface="Times New Roman" panose="02020603050405020304" pitchFamily="18" charset="0"/>
              </a:rPr>
              <a:t> Gravitational force of attraction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245493F-5837-5A53-5079-EBF66F141C39}"/>
              </a:ext>
            </a:extLst>
          </p:cNvPr>
          <p:cNvSpPr txBox="1"/>
          <p:nvPr/>
        </p:nvSpPr>
        <p:spPr>
          <a:xfrm>
            <a:off x="1015685" y="4373090"/>
            <a:ext cx="876930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n-US" sz="2800" b="1" dirty="0" err="1">
                <a:solidFill>
                  <a:schemeClr val="bg1"/>
                </a:solidFill>
                <a:cs typeface="Times New Roman" panose="02020603050405020304" pitchFamily="18" charset="0"/>
              </a:rPr>
              <a:t>dw</a:t>
            </a:r>
            <a:r>
              <a:rPr lang="en-US" sz="2800" b="1" dirty="0">
                <a:solidFill>
                  <a:schemeClr val="bg1"/>
                </a:solidFill>
                <a:cs typeface="Times New Roman" panose="02020603050405020304" pitchFamily="18" charset="0"/>
              </a:rPr>
              <a:t> is the amount of work done to move the body from A to B at the distance dx against the gravitational force.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A722F12-940A-C7F0-73B5-53A5F752CE22}"/>
              </a:ext>
            </a:extLst>
          </p:cNvPr>
          <p:cNvSpPr txBox="1"/>
          <p:nvPr/>
        </p:nvSpPr>
        <p:spPr>
          <a:xfrm>
            <a:off x="1474134" y="5672387"/>
            <a:ext cx="281991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800" b="1" dirty="0">
                <a:solidFill>
                  <a:schemeClr val="bg1"/>
                </a:solidFill>
                <a:cs typeface="Times New Roman" panose="02020603050405020304" pitchFamily="18" charset="0"/>
                <a:sym typeface="Symbol"/>
              </a:rPr>
              <a:t> </a:t>
            </a:r>
            <a:r>
              <a:rPr lang="en-US" sz="2800" b="1" dirty="0" err="1">
                <a:solidFill>
                  <a:schemeClr val="bg1"/>
                </a:solidFill>
                <a:cs typeface="Times New Roman" panose="02020603050405020304" pitchFamily="18" charset="0"/>
                <a:sym typeface="Symbol"/>
              </a:rPr>
              <a:t>dw</a:t>
            </a:r>
            <a:r>
              <a:rPr lang="en-US" sz="2800" b="1" dirty="0">
                <a:solidFill>
                  <a:schemeClr val="bg1"/>
                </a:solidFill>
                <a:cs typeface="Times New Roman" panose="02020603050405020304" pitchFamily="18" charset="0"/>
                <a:sym typeface="Symbol"/>
              </a:rPr>
              <a:t> = </a:t>
            </a:r>
            <a:r>
              <a:rPr lang="en-US" sz="2800" b="1" dirty="0" err="1">
                <a:solidFill>
                  <a:schemeClr val="bg1"/>
                </a:solidFill>
                <a:cs typeface="Times New Roman" panose="02020603050405020304" pitchFamily="18" charset="0"/>
                <a:sym typeface="Symbol"/>
              </a:rPr>
              <a:t>F.dx</a:t>
            </a:r>
            <a:endParaRPr lang="en-US" sz="2800" b="1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F70E097-FDE1-6A30-8047-B527EA6034C7}"/>
                  </a:ext>
                </a:extLst>
              </p:cNvPr>
              <p:cNvSpPr txBox="1"/>
              <p:nvPr/>
            </p:nvSpPr>
            <p:spPr>
              <a:xfrm>
                <a:off x="4294050" y="5602990"/>
                <a:ext cx="3135450" cy="744563"/>
              </a:xfrm>
              <a:prstGeom prst="rect">
                <a:avLst/>
              </a:prstGeom>
              <a:noFill/>
              <a:ln w="38100">
                <a:solidFill>
                  <a:srgbClr val="CC3399"/>
                </a:solidFill>
              </a:ln>
            </p:spPr>
            <p:txBody>
              <a:bodyPr wrap="square" lIns="68580" tIns="34290" rIns="68580" bIns="34290" rtlCol="0">
                <a:spAutoFit/>
              </a:bodyPr>
              <a:lstStyle/>
              <a:p>
                <a:pPr algn="just"/>
                <a:r>
                  <a:rPr lang="en-US" sz="2800" b="1" dirty="0">
                    <a:solidFill>
                      <a:schemeClr val="bg1"/>
                    </a:solidFill>
                    <a:cs typeface="Times New Roman" panose="02020603050405020304" pitchFamily="18" charset="0"/>
                    <a:sym typeface="Symbol"/>
                  </a:rPr>
                  <a:t> </a:t>
                </a:r>
                <a:r>
                  <a:rPr lang="en-US" sz="2800" b="1" dirty="0" err="1">
                    <a:solidFill>
                      <a:schemeClr val="bg1"/>
                    </a:solidFill>
                    <a:cs typeface="Times New Roman" panose="02020603050405020304" pitchFamily="18" charset="0"/>
                    <a:sym typeface="Symbol"/>
                  </a:rPr>
                  <a:t>dw</a:t>
                </a:r>
                <a:r>
                  <a:rPr lang="en-US" sz="2800" b="1" dirty="0">
                    <a:solidFill>
                      <a:schemeClr val="bg1"/>
                    </a:solidFill>
                    <a:cs typeface="Times New Roman" panose="02020603050405020304" pitchFamily="18" charset="0"/>
                    <a:sym typeface="Symbol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Symbo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800" b="1" i="0" dirty="0" smtClean="0">
                            <a:solidFill>
                              <a:schemeClr val="bg1"/>
                            </a:solidFill>
                            <a:cs typeface="Times New Roman" panose="02020603050405020304" pitchFamily="18" charset="0"/>
                            <a:sym typeface="Symbol"/>
                          </a:rPr>
                          <m:t>GMm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800" b="1" i="1" dirty="0" smtClean="0">
                            <a:solidFill>
                              <a:schemeClr val="bg1"/>
                            </a:solidFill>
                            <a:cs typeface="Times New Roman" panose="02020603050405020304" pitchFamily="18" charset="0"/>
                            <a:sym typeface="Symbol"/>
                          </a:rPr>
                          <m:t>x</m:t>
                        </m:r>
                        <m:r>
                          <a:rPr lang="en-US" sz="2800" b="1" i="1" baseline="30000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Symbol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US" sz="2800" b="1" dirty="0">
                    <a:solidFill>
                      <a:schemeClr val="bg1"/>
                    </a:solidFill>
                    <a:cs typeface="Times New Roman" panose="02020603050405020304" pitchFamily="18" charset="0"/>
                    <a:sym typeface="Symbol"/>
                  </a:rPr>
                  <a:t>.dx </a:t>
                </a:r>
                <a:endParaRPr lang="en-US" sz="2800" b="1" dirty="0">
                  <a:solidFill>
                    <a:schemeClr val="bg1"/>
                  </a:solidFill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F70E097-FDE1-6A30-8047-B527EA6034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4050" y="5602990"/>
                <a:ext cx="3135450" cy="744563"/>
              </a:xfrm>
              <a:prstGeom prst="rect">
                <a:avLst/>
              </a:prstGeom>
              <a:blipFill>
                <a:blip r:embed="rId3"/>
                <a:stretch>
                  <a:fillRect l="-4031" b="-9375"/>
                </a:stretch>
              </a:blipFill>
              <a:ln w="38100">
                <a:solidFill>
                  <a:srgbClr val="CC3399"/>
                </a:solidFill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5" name="Object 14">
            <a:extLst>
              <a:ext uri="{FF2B5EF4-FFF2-40B4-BE49-F238E27FC236}">
                <a16:creationId xmlns:a16="http://schemas.microsoft.com/office/drawing/2014/main" id="{D646228D-3DD1-3697-48D5-9C24A2D2907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2260032"/>
              </p:ext>
            </p:extLst>
          </p:nvPr>
        </p:nvGraphicFramePr>
        <p:xfrm>
          <a:off x="4720590" y="3242867"/>
          <a:ext cx="2160646" cy="13581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722150" imgH="453532" progId="Equation.DSMT4">
                  <p:embed/>
                </p:oleObj>
              </mc:Choice>
              <mc:Fallback>
                <p:oleObj name="Equation" r:id="rId4" imgW="722150" imgH="453532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720590" y="3242867"/>
                        <a:ext cx="2160646" cy="13581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Curved Left Arrow 12">
            <a:extLst>
              <a:ext uri="{FF2B5EF4-FFF2-40B4-BE49-F238E27FC236}">
                <a16:creationId xmlns:a16="http://schemas.microsoft.com/office/drawing/2014/main" id="{AD7A194B-3C11-2B08-D65B-E7110453D8DC}"/>
              </a:ext>
            </a:extLst>
          </p:cNvPr>
          <p:cNvSpPr/>
          <p:nvPr/>
        </p:nvSpPr>
        <p:spPr>
          <a:xfrm rot="21074254">
            <a:off x="7059226" y="3602711"/>
            <a:ext cx="1060728" cy="2418040"/>
          </a:xfrm>
          <a:prstGeom prst="curvedLeftArrow">
            <a:avLst/>
          </a:prstGeom>
          <a:solidFill>
            <a:srgbClr val="00B050"/>
          </a:solidFill>
          <a:ln>
            <a:solidFill>
              <a:srgbClr val="FFFF00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5727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3" grpId="0" animBg="1"/>
      <p:bldP spid="16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05232-55FC-14F6-4E8F-625EA5615B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1A0E1D-B23E-B002-6635-649CEE24E3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B9F5C1-D20B-B59E-9AAD-ACC82ECF4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682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EA7957A-7345-66FB-60AD-041A8C4C4887}"/>
              </a:ext>
            </a:extLst>
          </p:cNvPr>
          <p:cNvSpPr txBox="1"/>
          <p:nvPr/>
        </p:nvSpPr>
        <p:spPr>
          <a:xfrm>
            <a:off x="762000" y="1002019"/>
            <a:ext cx="9509760" cy="931024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68580" tIns="34290" rIns="68580" bIns="34290" rtlCol="0">
            <a:spAutoFit/>
          </a:bodyPr>
          <a:lstStyle/>
          <a:p>
            <a:r>
              <a:rPr lang="en-US" sz="2800" b="1" dirty="0">
                <a:cs typeface="Times New Roman" panose="02020603050405020304" pitchFamily="18" charset="0"/>
              </a:rPr>
              <a:t>The total work done in bringing the body from infinity to the point ‘p’ is given by,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272692C-8459-30F5-C091-8B72043998F7}"/>
                  </a:ext>
                </a:extLst>
              </p:cNvPr>
              <p:cNvSpPr txBox="1"/>
              <p:nvPr/>
            </p:nvSpPr>
            <p:spPr>
              <a:xfrm>
                <a:off x="1325879" y="2715839"/>
                <a:ext cx="2453641" cy="563424"/>
              </a:xfrm>
              <a:prstGeom prst="rect">
                <a:avLst/>
              </a:prstGeom>
              <a:noFill/>
            </p:spPr>
            <p:txBody>
              <a:bodyPr wrap="square" lIns="68580" tIns="34290" rIns="68580" bIns="34290" rtlCol="0">
                <a:spAutoFit/>
              </a:bodyPr>
              <a:lstStyle/>
              <a:p>
                <a:pPr algn="just"/>
                <a:r>
                  <a:rPr lang="en-US" sz="2800" b="1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Symbol"/>
                  </a:rPr>
                  <a:t>W =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Symbo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000" b="1" i="0" dirty="0" smtClean="0">
                            <a:solidFill>
                              <a:schemeClr val="bg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Symbol"/>
                          </a:rPr>
                          <m:t>GMm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000" b="1" i="1" dirty="0" smtClean="0">
                            <a:solidFill>
                              <a:schemeClr val="bg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Symbol"/>
                          </a:rPr>
                          <m:t>x</m:t>
                        </m:r>
                        <m:r>
                          <a:rPr lang="en-US" sz="2000" b="1" i="1" baseline="30000" smtClean="0">
                            <a:solidFill>
                              <a:schemeClr val="bg1"/>
                            </a:solidFill>
                            <a:latin typeface="Cambria Math"/>
                            <a:cs typeface="Times New Roman" panose="02020603050405020304" pitchFamily="18" charset="0"/>
                            <a:sym typeface="Symbol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US" sz="2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b="1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dx</a:t>
                </a:r>
                <a:endParaRPr 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272692C-8459-30F5-C091-8B72043998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5879" y="2715839"/>
                <a:ext cx="2453641" cy="563424"/>
              </a:xfrm>
              <a:prstGeom prst="rect">
                <a:avLst/>
              </a:prstGeom>
              <a:blipFill>
                <a:blip r:embed="rId3"/>
                <a:stretch>
                  <a:fillRect l="-5955" t="-10870" b="-2391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BE5E91BF-19DB-016E-1B26-6CCE92BB7AA5}"/>
              </a:ext>
            </a:extLst>
          </p:cNvPr>
          <p:cNvSpPr txBox="1"/>
          <p:nvPr/>
        </p:nvSpPr>
        <p:spPr>
          <a:xfrm>
            <a:off x="1325879" y="4291101"/>
            <a:ext cx="3170496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just"/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W = </a:t>
            </a:r>
            <a:r>
              <a:rPr lang="en-US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  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GMmx</a:t>
            </a:r>
            <a:r>
              <a:rPr lang="en-US" sz="2400" b="1" baseline="30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-2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 dx</a:t>
            </a:r>
            <a:endParaRPr lang="en-US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loud 20">
                <a:extLst>
                  <a:ext uri="{FF2B5EF4-FFF2-40B4-BE49-F238E27FC236}">
                    <a16:creationId xmlns:a16="http://schemas.microsoft.com/office/drawing/2014/main" id="{BC05E8D9-A935-344E-25DF-C04EF502EB4B}"/>
                  </a:ext>
                </a:extLst>
              </p:cNvPr>
              <p:cNvSpPr/>
              <p:nvPr/>
            </p:nvSpPr>
            <p:spPr>
              <a:xfrm rot="204322">
                <a:off x="4656413" y="2621522"/>
                <a:ext cx="3958098" cy="1553395"/>
              </a:xfrm>
              <a:prstGeom prst="cloud">
                <a:avLst/>
              </a:prstGeom>
              <a:ln w="28575">
                <a:noFill/>
                <a:prstDash val="solid"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b="1" dirty="0">
                    <a:cs typeface="Times New Roman" pitchFamily="18" charset="0"/>
                  </a:rPr>
                  <a:t>But </a:t>
                </a:r>
                <a:r>
                  <a:rPr lang="en-US" sz="2800" b="1" dirty="0">
                    <a:cs typeface="Times New Roman" pitchFamily="18" charset="0"/>
                    <a:sym typeface="Symbol"/>
                  </a:rPr>
                  <a:t>x</a:t>
                </a:r>
                <a:r>
                  <a:rPr lang="en-US" sz="2800" b="1" baseline="30000" dirty="0">
                    <a:cs typeface="Times New Roman" pitchFamily="18" charset="0"/>
                    <a:sym typeface="Symbol"/>
                  </a:rPr>
                  <a:t>-2</a:t>
                </a:r>
                <a:r>
                  <a:rPr lang="en-US" sz="2800" b="1" dirty="0">
                    <a:cs typeface="Times New Roman" pitchFamily="18" charset="0"/>
                    <a:sym typeface="Symbol"/>
                  </a:rPr>
                  <a:t> dx = </a:t>
                </a:r>
                <a:r>
                  <a:rPr lang="en-US" sz="2000" b="1" dirty="0">
                    <a:latin typeface="Times New Roman" pitchFamily="18" charset="0"/>
                    <a:cs typeface="Times New Roman" pitchFamily="18" charset="0"/>
                    <a:sym typeface="Symbol"/>
                  </a:rPr>
                  <a:t>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b="1" i="1" smtClean="0">
                            <a:latin typeface="Cambria Math" panose="02040503050406030204" pitchFamily="18" charset="0"/>
                            <a:sym typeface="Symbo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3200" b="1" i="0" smtClean="0">
                            <a:latin typeface="Times New Roman" pitchFamily="18" charset="0"/>
                            <a:cs typeface="Times New Roman" pitchFamily="18" charset="0"/>
                            <a:sym typeface="Symbol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3200" b="1" i="0" smtClean="0">
                            <a:latin typeface="Times New Roman" pitchFamily="18" charset="0"/>
                            <a:cs typeface="Times New Roman" pitchFamily="18" charset="0"/>
                            <a:sym typeface="Symbol"/>
                          </a:rPr>
                          <m:t>x</m:t>
                        </m:r>
                      </m:den>
                    </m:f>
                  </m:oMath>
                </a14:m>
                <a:endParaRPr lang="en-US" sz="2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1" name="Cloud 20">
                <a:extLst>
                  <a:ext uri="{FF2B5EF4-FFF2-40B4-BE49-F238E27FC236}">
                    <a16:creationId xmlns:a16="http://schemas.microsoft.com/office/drawing/2014/main" id="{BC05E8D9-A935-344E-25DF-C04EF502EB4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4322">
                <a:off x="4656413" y="2621522"/>
                <a:ext cx="3958098" cy="1553395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noFill/>
                <a:prstDash val="solid"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Curved Left Arrow 16">
            <a:extLst>
              <a:ext uri="{FF2B5EF4-FFF2-40B4-BE49-F238E27FC236}">
                <a16:creationId xmlns:a16="http://schemas.microsoft.com/office/drawing/2014/main" id="{DC2E333F-8CCB-4049-75F0-1CE0C49CFB6E}"/>
              </a:ext>
            </a:extLst>
          </p:cNvPr>
          <p:cNvSpPr/>
          <p:nvPr/>
        </p:nvSpPr>
        <p:spPr>
          <a:xfrm rot="3026690">
            <a:off x="3961073" y="3566463"/>
            <a:ext cx="1240268" cy="2497218"/>
          </a:xfrm>
          <a:prstGeom prst="curvedLeftArrow">
            <a:avLst/>
          </a:prstGeom>
          <a:ln w="28575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3CDC4649-94DF-80A1-6B07-5D86297D58E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51301066"/>
              </p:ext>
            </p:extLst>
          </p:nvPr>
        </p:nvGraphicFramePr>
        <p:xfrm>
          <a:off x="1945138" y="4134872"/>
          <a:ext cx="436733" cy="9058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71081" imgH="355527" progId="Equation.DSMT4">
                  <p:embed/>
                </p:oleObj>
              </mc:Choice>
              <mc:Fallback>
                <p:oleObj name="Equation" r:id="rId5" imgW="171081" imgH="355527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945138" y="4134872"/>
                        <a:ext cx="436733" cy="9058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>
            <a:extLst>
              <a:ext uri="{FF2B5EF4-FFF2-40B4-BE49-F238E27FC236}">
                <a16:creationId xmlns:a16="http://schemas.microsoft.com/office/drawing/2014/main" id="{2B17A422-AB6D-ACBB-DF64-E5BD77AA60D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2284862"/>
              </p:ext>
            </p:extLst>
          </p:nvPr>
        </p:nvGraphicFramePr>
        <p:xfrm>
          <a:off x="2020375" y="2393426"/>
          <a:ext cx="582549" cy="1208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71081" imgH="355527" progId="Equation.DSMT4">
                  <p:embed/>
                </p:oleObj>
              </mc:Choice>
              <mc:Fallback>
                <p:oleObj name="Equation" r:id="rId7" imgW="171081" imgH="355527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020375" y="2393426"/>
                        <a:ext cx="582549" cy="1208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78024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1" grpId="0" animBg="1"/>
      <p:bldP spid="22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05232-55FC-14F6-4E8F-625EA5615B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1A0E1D-B23E-B002-6635-649CEE24E3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B9F5C1-D20B-B59E-9AAD-ACC82ECF4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68200" cy="6858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5B69F5D-2C16-010B-9538-6629105CD34F}"/>
                  </a:ext>
                </a:extLst>
              </p:cNvPr>
              <p:cNvSpPr txBox="1"/>
              <p:nvPr/>
            </p:nvSpPr>
            <p:spPr>
              <a:xfrm>
                <a:off x="1924050" y="873786"/>
                <a:ext cx="3257550" cy="7757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800" b="1" dirty="0">
                    <a:solidFill>
                      <a:schemeClr val="bg1"/>
                    </a:solidFill>
                    <a:cs typeface="Times New Roman" panose="02020603050405020304" pitchFamily="18" charset="0"/>
                    <a:sym typeface="Symbol"/>
                  </a:rPr>
                  <a:t>W = -</a:t>
                </a:r>
                <a:r>
                  <a:rPr lang="en-US" sz="2800" b="1" dirty="0" err="1">
                    <a:solidFill>
                      <a:schemeClr val="bg1"/>
                    </a:solidFill>
                    <a:cs typeface="Times New Roman" panose="02020603050405020304" pitchFamily="18" charset="0"/>
                    <a:sym typeface="Symbol"/>
                  </a:rPr>
                  <a:t>GMm</a:t>
                </a:r>
                <a:r>
                  <a:rPr lang="en-US" sz="2800" b="1" dirty="0">
                    <a:solidFill>
                      <a:schemeClr val="bg1"/>
                    </a:solidFill>
                    <a:cs typeface="Times New Roman" panose="02020603050405020304" pitchFamily="18" charset="0"/>
                    <a:sym typeface="Symbol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8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Symbol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8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sym typeface="Symbol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sz="2800" b="1">
                                <a:solidFill>
                                  <a:schemeClr val="bg1"/>
                                </a:solidFill>
                                <a:cs typeface="Times New Roman" pitchFamily="18" charset="0"/>
                                <a:sym typeface="Symbol"/>
                              </a:rPr>
                              <m:t>1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sz="2800" b="1" i="0" smtClean="0">
                                <a:solidFill>
                                  <a:schemeClr val="bg1"/>
                                </a:solidFill>
                                <a:cs typeface="Times New Roman" pitchFamily="18" charset="0"/>
                                <a:sym typeface="Symbol"/>
                              </a:rPr>
                              <m:t>r</m:t>
                            </m:r>
                          </m:den>
                        </m:f>
                        <m:r>
                          <a:rPr lang="en-US" sz="28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  <a:sym typeface="Symbol"/>
                          </a:rPr>
                          <m:t> −</m:t>
                        </m:r>
                        <m:f>
                          <m:fPr>
                            <m:ctrlPr>
                              <a:rPr lang="en-US" sz="28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sym typeface="Symbol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sz="2800" b="1">
                                <a:solidFill>
                                  <a:schemeClr val="bg1"/>
                                </a:solidFill>
                                <a:cs typeface="Times New Roman" pitchFamily="18" charset="0"/>
                                <a:sym typeface="Symbol"/>
                              </a:rPr>
                              <m:t>1</m:t>
                            </m:r>
                          </m:num>
                          <m:den>
                            <m:r>
                              <a:rPr lang="en-US" sz="2800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Times New Roman" pitchFamily="18" charset="0"/>
                                <a:sym typeface="Symbol"/>
                              </a:rPr>
                              <m:t></m:t>
                            </m:r>
                          </m:den>
                        </m:f>
                      </m:e>
                    </m:d>
                  </m:oMath>
                </a14:m>
                <a:endParaRPr lang="en-US" sz="2800" b="1" dirty="0">
                  <a:solidFill>
                    <a:schemeClr val="bg1"/>
                  </a:solidFill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5B69F5D-2C16-010B-9538-6629105CD3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4050" y="873786"/>
                <a:ext cx="3257550" cy="775725"/>
              </a:xfrm>
              <a:prstGeom prst="rect">
                <a:avLst/>
              </a:prstGeom>
              <a:blipFill>
                <a:blip r:embed="rId3"/>
                <a:stretch>
                  <a:fillRect l="-3933" b="-8594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A345911-D49B-2876-5EB2-68D5D9802697}"/>
                  </a:ext>
                </a:extLst>
              </p:cNvPr>
              <p:cNvSpPr txBox="1"/>
              <p:nvPr/>
            </p:nvSpPr>
            <p:spPr>
              <a:xfrm>
                <a:off x="1924050" y="1886709"/>
                <a:ext cx="2289810" cy="77918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800" b="1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Symbol"/>
                  </a:rPr>
                  <a:t>W =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800" b="1" dirty="0">
                            <a:solidFill>
                              <a:schemeClr val="bg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Symbol"/>
                          </a:rPr>
                          <m:t>GMm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800" b="1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  <a:sym typeface="Symbol"/>
                          </a:rPr>
                          <m:t>r</m:t>
                        </m:r>
                      </m:den>
                    </m:f>
                  </m:oMath>
                </a14:m>
                <a:r>
                  <a:rPr lang="en-IN" dirty="0"/>
                  <a:t> 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A345911-D49B-2876-5EB2-68D5D98026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4050" y="1886709"/>
                <a:ext cx="2289810" cy="779188"/>
              </a:xfrm>
              <a:prstGeom prst="rect">
                <a:avLst/>
              </a:prstGeom>
              <a:blipFill>
                <a:blip r:embed="rId4"/>
                <a:stretch>
                  <a:fillRect l="-5600" b="-8594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Horizontal Scroll 16">
                <a:extLst>
                  <a:ext uri="{FF2B5EF4-FFF2-40B4-BE49-F238E27FC236}">
                    <a16:creationId xmlns:a16="http://schemas.microsoft.com/office/drawing/2014/main" id="{7C1FC248-19DB-CA33-4093-E86EE839EFEE}"/>
                  </a:ext>
                </a:extLst>
              </p:cNvPr>
              <p:cNvSpPr/>
              <p:nvPr/>
            </p:nvSpPr>
            <p:spPr>
              <a:xfrm>
                <a:off x="1924050" y="2835562"/>
                <a:ext cx="6076950" cy="1419360"/>
              </a:xfrm>
              <a:prstGeom prst="horizontalScroll">
                <a:avLst/>
              </a:prstGeom>
              <a:ln/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342900" indent="-342900">
                  <a:buFont typeface="Symbol"/>
                  <a:buChar char="\"/>
                </a:pPr>
                <a:r>
                  <a:rPr lang="en-US" sz="28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Gravitational  potential energy</a:t>
                </a:r>
              </a:p>
              <a:p>
                <a:r>
                  <a:rPr lang="en-US" sz="28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     U =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800" b="1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Symbol"/>
                          </a:rPr>
                          <m:t>GMm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800" b="1">
                            <a:solidFill>
                              <a:schemeClr val="tx1"/>
                            </a:solidFill>
                            <a:latin typeface="Times New Roman" pitchFamily="18" charset="0"/>
                            <a:cs typeface="Times New Roman" pitchFamily="18" charset="0"/>
                            <a:sym typeface="Symbol"/>
                          </a:rPr>
                          <m:t>r</m:t>
                        </m:r>
                      </m:den>
                    </m:f>
                  </m:oMath>
                </a14:m>
                <a:r>
                  <a:rPr lang="en-US" sz="28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0" name="Horizontal Scroll 16">
                <a:extLst>
                  <a:ext uri="{FF2B5EF4-FFF2-40B4-BE49-F238E27FC236}">
                    <a16:creationId xmlns:a16="http://schemas.microsoft.com/office/drawing/2014/main" id="{7C1FC248-19DB-CA33-4093-E86EE839EFE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4050" y="2835562"/>
                <a:ext cx="6076950" cy="1419360"/>
              </a:xfrm>
              <a:prstGeom prst="horizontalScroll">
                <a:avLst/>
              </a:prstGeom>
              <a:blipFill>
                <a:blip r:embed="rId5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89F31E5C-AAF1-EE0D-4115-2624EA94E3BB}"/>
              </a:ext>
            </a:extLst>
          </p:cNvPr>
          <p:cNvSpPr txBox="1"/>
          <p:nvPr/>
        </p:nvSpPr>
        <p:spPr>
          <a:xfrm>
            <a:off x="2175510" y="4510415"/>
            <a:ext cx="271653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cs typeface="Times New Roman" panose="02020603050405020304" pitchFamily="18" charset="0"/>
              </a:rPr>
              <a:t>Here,   r = R + h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53BC42A-B560-7A0D-149A-6CCCC31231E4}"/>
                  </a:ext>
                </a:extLst>
              </p:cNvPr>
              <p:cNvSpPr txBox="1"/>
              <p:nvPr/>
            </p:nvSpPr>
            <p:spPr>
              <a:xfrm>
                <a:off x="4962525" y="4445150"/>
                <a:ext cx="3400425" cy="854401"/>
              </a:xfrm>
              <a:prstGeom prst="rect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wrap="square" lIns="68580" tIns="34290" rIns="68580" bIns="34290" rtlCol="0">
                <a:spAutoFit/>
              </a:bodyPr>
              <a:lstStyle/>
              <a:p>
                <a:pPr algn="just"/>
                <a:r>
                  <a:rPr lang="en-US" sz="3200" b="1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Symbol"/>
                  </a:rPr>
                  <a:t>U =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3200" b="1" dirty="0">
                            <a:solidFill>
                              <a:schemeClr val="bg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Symbol"/>
                          </a:rPr>
                          <m:t>GMm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3200" b="1" i="0" smtClean="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  <a:sym typeface="Symbol"/>
                          </a:rPr>
                          <m:t>R</m:t>
                        </m:r>
                        <m:r>
                          <m:rPr>
                            <m:nor/>
                          </m:rPr>
                          <a:rPr lang="en-US" sz="3200" b="1" i="0" smtClean="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  <a:sym typeface="Symbol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en-US" sz="3200" b="1" i="0" smtClean="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  <a:sym typeface="Symbol"/>
                          </a:rPr>
                          <m:t>h</m:t>
                        </m:r>
                      </m:den>
                    </m:f>
                  </m:oMath>
                </a14:m>
                <a:r>
                  <a:rPr lang="en-US" sz="3200" b="1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53BC42A-B560-7A0D-149A-6CCCC31231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2525" y="4445150"/>
                <a:ext cx="3400425" cy="85440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loud Callout 4">
                <a:extLst>
                  <a:ext uri="{FF2B5EF4-FFF2-40B4-BE49-F238E27FC236}">
                    <a16:creationId xmlns:a16="http://schemas.microsoft.com/office/drawing/2014/main" id="{E76D7820-1E3E-12A8-0564-A343496B7B32}"/>
                  </a:ext>
                </a:extLst>
              </p:cNvPr>
              <p:cNvSpPr/>
              <p:nvPr/>
            </p:nvSpPr>
            <p:spPr>
              <a:xfrm>
                <a:off x="5396865" y="974810"/>
                <a:ext cx="2617470" cy="1113516"/>
              </a:xfrm>
              <a:prstGeom prst="cloudCallout">
                <a:avLst>
                  <a:gd name="adj1" fmla="val -74766"/>
                  <a:gd name="adj2" fmla="val 71080"/>
                </a:avLst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3200" b="1" dirty="0">
                    <a:solidFill>
                      <a:schemeClr val="tx1"/>
                    </a:solidFill>
                    <a:cs typeface="Times New Roman" pitchFamily="18" charset="0"/>
                    <a:sym typeface="Symbol"/>
                  </a:rPr>
                  <a:t>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3200" b="1">
                            <a:solidFill>
                              <a:schemeClr val="tx1"/>
                            </a:solidFill>
                            <a:cs typeface="Times New Roman" pitchFamily="18" charset="0"/>
                            <a:sym typeface="Symbol"/>
                          </a:rPr>
                          <m:t>1</m:t>
                        </m:r>
                      </m:num>
                      <m:den>
                        <m:r>
                          <a:rPr lang="en-US" sz="32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  <a:sym typeface="Symbol"/>
                          </a:rPr>
                          <m:t></m:t>
                        </m:r>
                      </m:den>
                    </m:f>
                  </m:oMath>
                </a14:m>
                <a:r>
                  <a:rPr lang="en-US" sz="3200" b="1" dirty="0">
                    <a:solidFill>
                      <a:schemeClr val="tx1"/>
                    </a:solidFill>
                    <a:cs typeface="Times New Roman" pitchFamily="18" charset="0"/>
                  </a:rPr>
                  <a:t> = 0 </a:t>
                </a:r>
              </a:p>
            </p:txBody>
          </p:sp>
        </mc:Choice>
        <mc:Fallback xmlns="">
          <p:sp>
            <p:nvSpPr>
              <p:cNvPr id="14" name="Cloud Callout 4">
                <a:extLst>
                  <a:ext uri="{FF2B5EF4-FFF2-40B4-BE49-F238E27FC236}">
                    <a16:creationId xmlns:a16="http://schemas.microsoft.com/office/drawing/2014/main" id="{E76D7820-1E3E-12A8-0564-A343496B7B3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6865" y="974810"/>
                <a:ext cx="2617470" cy="1113516"/>
              </a:xfrm>
              <a:prstGeom prst="cloudCallout">
                <a:avLst>
                  <a:gd name="adj1" fmla="val -74766"/>
                  <a:gd name="adj2" fmla="val 71080"/>
                </a:avLst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44054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  <p:bldP spid="14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05232-55FC-14F6-4E8F-625EA5615B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1A0E1D-B23E-B002-6635-649CEE24E3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B9F5C1-D20B-B59E-9AAD-ACC82ECF4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682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98C9A5C-0C1F-3BD0-2258-43C6E5383DD0}"/>
              </a:ext>
            </a:extLst>
          </p:cNvPr>
          <p:cNvSpPr txBox="1"/>
          <p:nvPr/>
        </p:nvSpPr>
        <p:spPr>
          <a:xfrm>
            <a:off x="847725" y="564071"/>
            <a:ext cx="898017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en-US" sz="2800" b="1" dirty="0">
                <a:solidFill>
                  <a:schemeClr val="bg1"/>
                </a:solidFill>
                <a:cs typeface="Times New Roman" panose="02020603050405020304" pitchFamily="18" charset="0"/>
              </a:rPr>
              <a:t>Work done to lift the body from the height  h</a:t>
            </a:r>
            <a:r>
              <a:rPr lang="en-US" sz="2800" b="1" baseline="-25000" dirty="0">
                <a:solidFill>
                  <a:schemeClr val="bg1"/>
                </a:solidFill>
                <a:cs typeface="Times New Roman" panose="02020603050405020304" pitchFamily="18" charset="0"/>
              </a:rPr>
              <a:t>1</a:t>
            </a:r>
            <a:r>
              <a:rPr lang="en-US" sz="2800" b="1" dirty="0">
                <a:solidFill>
                  <a:schemeClr val="bg1"/>
                </a:solidFill>
                <a:cs typeface="Times New Roman" panose="02020603050405020304" pitchFamily="18" charset="0"/>
              </a:rPr>
              <a:t> to h</a:t>
            </a:r>
            <a:r>
              <a:rPr lang="en-US" sz="2800" b="1" baseline="-25000" dirty="0">
                <a:solidFill>
                  <a:schemeClr val="bg1"/>
                </a:solidFill>
                <a:cs typeface="Times New Roman" panose="02020603050405020304" pitchFamily="18" charset="0"/>
              </a:rPr>
              <a:t>2</a:t>
            </a:r>
            <a:r>
              <a:rPr lang="en-US" sz="2800" b="1" dirty="0">
                <a:solidFill>
                  <a:schemeClr val="bg1"/>
                </a:solidFill>
                <a:cs typeface="Times New Roman" panose="02020603050405020304" pitchFamily="18" charset="0"/>
              </a:rPr>
              <a:t> is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D3CCF2B-7790-8338-8230-466F59EA1A14}"/>
                  </a:ext>
                </a:extLst>
              </p:cNvPr>
              <p:cNvSpPr txBox="1"/>
              <p:nvPr/>
            </p:nvSpPr>
            <p:spPr>
              <a:xfrm>
                <a:off x="1202055" y="1370620"/>
                <a:ext cx="2655570" cy="7676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800" b="1" dirty="0">
                    <a:solidFill>
                      <a:schemeClr val="bg1"/>
                    </a:solidFill>
                    <a:cs typeface="Times New Roman" panose="02020603050405020304" pitchFamily="18" charset="0"/>
                    <a:sym typeface="Symbol"/>
                  </a:rPr>
                  <a:t>W</a:t>
                </a:r>
                <a:r>
                  <a:rPr lang="en-US" sz="2800" b="1" baseline="-25000" dirty="0" err="1">
                    <a:solidFill>
                      <a:schemeClr val="bg1"/>
                    </a:solidFill>
                    <a:cs typeface="Times New Roman" panose="02020603050405020304" pitchFamily="18" charset="0"/>
                    <a:sym typeface="Symbol"/>
                  </a:rPr>
                  <a:t>1</a:t>
                </a:r>
                <a:r>
                  <a:rPr lang="en-US" sz="2800" b="1" dirty="0">
                    <a:solidFill>
                      <a:schemeClr val="bg1"/>
                    </a:solidFill>
                    <a:cs typeface="Times New Roman" panose="02020603050405020304" pitchFamily="18" charset="0"/>
                    <a:sym typeface="Symbol"/>
                  </a:rPr>
                  <a:t> =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800" b="1" dirty="0">
                            <a:solidFill>
                              <a:schemeClr val="bg1"/>
                            </a:solidFill>
                            <a:cs typeface="Times New Roman" panose="02020603050405020304" pitchFamily="18" charset="0"/>
                            <a:sym typeface="Symbol"/>
                          </a:rPr>
                          <m:t>GMm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800" b="1" i="0" smtClean="0">
                            <a:solidFill>
                              <a:schemeClr val="bg1"/>
                            </a:solidFill>
                            <a:cs typeface="Times New Roman" pitchFamily="18" charset="0"/>
                            <a:sym typeface="Symbol"/>
                          </a:rPr>
                          <m:t>R</m:t>
                        </m:r>
                        <m:r>
                          <m:rPr>
                            <m:nor/>
                          </m:rPr>
                          <a:rPr lang="en-US" sz="2800" b="1" i="0" smtClean="0">
                            <a:solidFill>
                              <a:schemeClr val="bg1"/>
                            </a:solidFill>
                            <a:cs typeface="Times New Roman" pitchFamily="18" charset="0"/>
                            <a:sym typeface="Symbol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en-US" sz="2800" b="1" i="0" smtClean="0">
                            <a:solidFill>
                              <a:schemeClr val="bg1"/>
                            </a:solidFill>
                            <a:cs typeface="Times New Roman" pitchFamily="18" charset="0"/>
                            <a:sym typeface="Symbol"/>
                          </a:rPr>
                          <m:t>h</m:t>
                        </m:r>
                        <m:r>
                          <m:rPr>
                            <m:nor/>
                          </m:rPr>
                          <a:rPr lang="en-US" sz="2800" b="1" i="0" baseline="-25000" smtClean="0">
                            <a:solidFill>
                              <a:schemeClr val="bg1"/>
                            </a:solidFill>
                            <a:cs typeface="Times New Roman" pitchFamily="18" charset="0"/>
                            <a:sym typeface="Symbol"/>
                          </a:rPr>
                          <m:t>1</m:t>
                        </m:r>
                      </m:den>
                    </m:f>
                  </m:oMath>
                </a14:m>
                <a:r>
                  <a:rPr lang="en-IN" sz="2800" dirty="0"/>
                  <a:t> 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D3CCF2B-7790-8338-8230-466F59EA1A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2055" y="1370620"/>
                <a:ext cx="2655570" cy="767646"/>
              </a:xfrm>
              <a:prstGeom prst="rect">
                <a:avLst/>
              </a:prstGeom>
              <a:blipFill>
                <a:blip r:embed="rId3"/>
                <a:stretch>
                  <a:fillRect l="-4587" b="-1031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9CBBC99B-3A30-557F-FBFF-E196D24C5A0B}"/>
              </a:ext>
            </a:extLst>
          </p:cNvPr>
          <p:cNvSpPr txBox="1"/>
          <p:nvPr/>
        </p:nvSpPr>
        <p:spPr>
          <a:xfrm>
            <a:off x="3463290" y="1428617"/>
            <a:ext cx="340233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>
                <a:solidFill>
                  <a:schemeClr val="bg1"/>
                </a:solidFill>
                <a:latin typeface="Times New Roman" pitchFamily="18" charset="0"/>
              </a:rPr>
              <a:t>………….(1)</a:t>
            </a:r>
            <a:endParaRPr lang="en-US" sz="2800" b="1" dirty="0">
              <a:solidFill>
                <a:schemeClr val="bg1"/>
              </a:solidFill>
              <a:latin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6791BC0-8839-B91E-76F3-DDFF6DED40A0}"/>
                  </a:ext>
                </a:extLst>
              </p:cNvPr>
              <p:cNvSpPr txBox="1"/>
              <p:nvPr/>
            </p:nvSpPr>
            <p:spPr>
              <a:xfrm>
                <a:off x="1274445" y="2641806"/>
                <a:ext cx="2583180" cy="7676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800" b="1" dirty="0">
                    <a:solidFill>
                      <a:schemeClr val="bg1"/>
                    </a:solidFill>
                    <a:cs typeface="Times New Roman" panose="02020603050405020304" pitchFamily="18" charset="0"/>
                    <a:sym typeface="Symbol"/>
                  </a:rPr>
                  <a:t>W</a:t>
                </a:r>
                <a:r>
                  <a:rPr lang="en-US" sz="2800" b="1" baseline="-25000" dirty="0" err="1">
                    <a:solidFill>
                      <a:schemeClr val="bg1"/>
                    </a:solidFill>
                    <a:cs typeface="Times New Roman" panose="02020603050405020304" pitchFamily="18" charset="0"/>
                    <a:sym typeface="Symbol"/>
                  </a:rPr>
                  <a:t>2</a:t>
                </a:r>
                <a:r>
                  <a:rPr lang="en-US" sz="2800" b="1" dirty="0">
                    <a:solidFill>
                      <a:schemeClr val="bg1"/>
                    </a:solidFill>
                    <a:cs typeface="Times New Roman" panose="02020603050405020304" pitchFamily="18" charset="0"/>
                    <a:sym typeface="Symbol"/>
                  </a:rPr>
                  <a:t> =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800" b="1" dirty="0">
                            <a:solidFill>
                              <a:schemeClr val="bg1"/>
                            </a:solidFill>
                            <a:cs typeface="Times New Roman" panose="02020603050405020304" pitchFamily="18" charset="0"/>
                            <a:sym typeface="Symbol"/>
                          </a:rPr>
                          <m:t>GMm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800" b="1" i="0" smtClean="0">
                            <a:solidFill>
                              <a:schemeClr val="bg1"/>
                            </a:solidFill>
                            <a:cs typeface="Times New Roman" pitchFamily="18" charset="0"/>
                            <a:sym typeface="Symbol"/>
                          </a:rPr>
                          <m:t>R</m:t>
                        </m:r>
                        <m:r>
                          <m:rPr>
                            <m:nor/>
                          </m:rPr>
                          <a:rPr lang="en-US" sz="2800" b="1" i="0" smtClean="0">
                            <a:solidFill>
                              <a:schemeClr val="bg1"/>
                            </a:solidFill>
                            <a:cs typeface="Times New Roman" pitchFamily="18" charset="0"/>
                            <a:sym typeface="Symbol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en-US" sz="2800" b="1" i="0" smtClean="0">
                            <a:solidFill>
                              <a:schemeClr val="bg1"/>
                            </a:solidFill>
                            <a:cs typeface="Times New Roman" pitchFamily="18" charset="0"/>
                            <a:sym typeface="Symbol"/>
                          </a:rPr>
                          <m:t>h</m:t>
                        </m:r>
                        <m:r>
                          <m:rPr>
                            <m:nor/>
                          </m:rPr>
                          <a:rPr lang="en-US" sz="2800" b="1" i="0" baseline="-25000" smtClean="0">
                            <a:solidFill>
                              <a:schemeClr val="bg1"/>
                            </a:solidFill>
                            <a:cs typeface="Times New Roman" pitchFamily="18" charset="0"/>
                            <a:sym typeface="Symbol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800" b="1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6791BC0-8839-B91E-76F3-DDFF6DED40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4445" y="2641806"/>
                <a:ext cx="2583180" cy="767646"/>
              </a:xfrm>
              <a:prstGeom prst="rect">
                <a:avLst/>
              </a:prstGeom>
              <a:blipFill>
                <a:blip r:embed="rId4"/>
                <a:stretch>
                  <a:fillRect l="-4717" b="-1031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BD41F9E2-11D9-118A-5522-8703BDECCC6F}"/>
              </a:ext>
            </a:extLst>
          </p:cNvPr>
          <p:cNvSpPr txBox="1"/>
          <p:nvPr/>
        </p:nvSpPr>
        <p:spPr>
          <a:xfrm>
            <a:off x="3491865" y="2860515"/>
            <a:ext cx="326135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Times New Roman" pitchFamily="18" charset="0"/>
              </a:rPr>
              <a:t>………….(2)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695FD60-7B00-56DA-117D-FBC0DF00AAA8}"/>
              </a:ext>
            </a:extLst>
          </p:cNvPr>
          <p:cNvSpPr txBox="1"/>
          <p:nvPr/>
        </p:nvSpPr>
        <p:spPr>
          <a:xfrm>
            <a:off x="1427275" y="4122858"/>
            <a:ext cx="228028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800" b="1" dirty="0">
                <a:solidFill>
                  <a:schemeClr val="bg1"/>
                </a:solidFill>
                <a:cs typeface="Times New Roman" panose="02020603050405020304" pitchFamily="18" charset="0"/>
                <a:sym typeface="Symbol"/>
              </a:rPr>
              <a:t>W = W</a:t>
            </a:r>
            <a:r>
              <a:rPr lang="en-US" sz="2800" b="1" baseline="-25000" dirty="0">
                <a:solidFill>
                  <a:schemeClr val="bg1"/>
                </a:solidFill>
                <a:cs typeface="Times New Roman" panose="02020603050405020304" pitchFamily="18" charset="0"/>
                <a:sym typeface="Symbol"/>
              </a:rPr>
              <a:t>2</a:t>
            </a:r>
            <a:r>
              <a:rPr lang="en-US" sz="2800" b="1" dirty="0">
                <a:solidFill>
                  <a:schemeClr val="bg1"/>
                </a:solidFill>
                <a:cs typeface="Times New Roman" panose="02020603050405020304" pitchFamily="18" charset="0"/>
                <a:sym typeface="Symbol"/>
              </a:rPr>
              <a:t> – W</a:t>
            </a:r>
            <a:r>
              <a:rPr lang="en-US" sz="2800" b="1" baseline="-25000" dirty="0">
                <a:solidFill>
                  <a:schemeClr val="bg1"/>
                </a:solidFill>
                <a:cs typeface="Times New Roman" panose="02020603050405020304" pitchFamily="18" charset="0"/>
                <a:sym typeface="Symbol"/>
              </a:rPr>
              <a:t>1</a:t>
            </a:r>
            <a:endParaRPr lang="en-US" sz="2800" b="1" baseline="-25000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18" name="Curved Left Arrow 12">
            <a:extLst>
              <a:ext uri="{FF2B5EF4-FFF2-40B4-BE49-F238E27FC236}">
                <a16:creationId xmlns:a16="http://schemas.microsoft.com/office/drawing/2014/main" id="{62BCDAE4-70EE-729F-F903-5580EEF1A0C1}"/>
              </a:ext>
            </a:extLst>
          </p:cNvPr>
          <p:cNvSpPr/>
          <p:nvPr/>
        </p:nvSpPr>
        <p:spPr>
          <a:xfrm>
            <a:off x="3916680" y="2247620"/>
            <a:ext cx="609600" cy="2387600"/>
          </a:xfrm>
          <a:prstGeom prst="curvedLeft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58282F2-78EE-6ED7-616E-33D5EB645071}"/>
                  </a:ext>
                </a:extLst>
              </p:cNvPr>
              <p:cNvSpPr txBox="1"/>
              <p:nvPr/>
            </p:nvSpPr>
            <p:spPr>
              <a:xfrm>
                <a:off x="2105195" y="5082521"/>
                <a:ext cx="4636598" cy="766813"/>
              </a:xfrm>
              <a:prstGeom prst="rect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wrap="square" lIns="68580" tIns="34290" rIns="68580" bIns="34290" rtlCol="0">
                <a:spAutoFit/>
              </a:bodyPr>
              <a:lstStyle/>
              <a:p>
                <a:pPr algn="just"/>
                <a:r>
                  <a:rPr lang="en-US" sz="2800" b="1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Symbol"/>
                  </a:rPr>
                  <a:t>W = </a:t>
                </a:r>
                <a:r>
                  <a:rPr lang="en-US" sz="2800" b="1" dirty="0" err="1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Symbol"/>
                  </a:rPr>
                  <a:t>GMm</a:t>
                </a:r>
                <a:r>
                  <a:rPr lang="en-US" sz="2800" b="1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Symbol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8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8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sym typeface="Symbol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sz="2800" b="1" i="0" dirty="0" smtClean="0">
                                <a:solidFill>
                                  <a:schemeClr val="bg1"/>
                                </a:solidFill>
                                <a:latin typeface="Times New Roman" panose="02020603050405020304" pitchFamily="18" charset="0"/>
                                <a:cs typeface="Times New Roman" panose="02020603050405020304" pitchFamily="18" charset="0"/>
                                <a:sym typeface="Symbol"/>
                              </a:rPr>
                              <m:t>1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sz="2800" b="1">
                                <a:solidFill>
                                  <a:schemeClr val="bg1"/>
                                </a:solidFill>
                                <a:latin typeface="Times New Roman" pitchFamily="18" charset="0"/>
                                <a:cs typeface="Times New Roman" pitchFamily="18" charset="0"/>
                                <a:sym typeface="Symbol"/>
                              </a:rPr>
                              <m:t>R</m:t>
                            </m:r>
                            <m:r>
                              <m:rPr>
                                <m:nor/>
                              </m:rPr>
                              <a:rPr lang="en-US" sz="2800" b="1">
                                <a:solidFill>
                                  <a:schemeClr val="bg1"/>
                                </a:solidFill>
                                <a:latin typeface="Times New Roman" pitchFamily="18" charset="0"/>
                                <a:cs typeface="Times New Roman" pitchFamily="18" charset="0"/>
                                <a:sym typeface="Symbol"/>
                              </a:rPr>
                              <m:t>+</m:t>
                            </m:r>
                            <m:r>
                              <m:rPr>
                                <m:nor/>
                              </m:rPr>
                              <a:rPr lang="en-US" sz="2800" b="1">
                                <a:solidFill>
                                  <a:schemeClr val="bg1"/>
                                </a:solidFill>
                                <a:latin typeface="Times New Roman" pitchFamily="18" charset="0"/>
                                <a:cs typeface="Times New Roman" pitchFamily="18" charset="0"/>
                                <a:sym typeface="Symbol"/>
                              </a:rPr>
                              <m:t>h</m:t>
                            </m:r>
                            <m:r>
                              <m:rPr>
                                <m:nor/>
                              </m:rPr>
                              <a:rPr lang="en-US" sz="2800" b="1" i="0" baseline="-25000" smtClean="0">
                                <a:solidFill>
                                  <a:schemeClr val="bg1"/>
                                </a:solidFill>
                                <a:latin typeface="Times New Roman" pitchFamily="18" charset="0"/>
                                <a:cs typeface="Times New Roman" pitchFamily="18" charset="0"/>
                                <a:sym typeface="Symbol"/>
                              </a:rPr>
                              <m:t>1</m:t>
                            </m:r>
                          </m:den>
                        </m:f>
                        <m:r>
                          <m:rPr>
                            <m:nor/>
                          </m:rPr>
                          <a:rPr lang="en-US" sz="2800" b="1" i="0" baseline="-25000" smtClean="0">
                            <a:solidFill>
                              <a:schemeClr val="bg1"/>
                            </a:solidFill>
                            <a:latin typeface="Cambria Math"/>
                            <a:cs typeface="Times New Roman" pitchFamily="18" charset="0"/>
                            <a:sym typeface="Symbol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800" b="1" i="0" dirty="0" smtClean="0">
                            <a:solidFill>
                              <a:schemeClr val="bg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Symbol"/>
                          </a:rPr>
                          <m:t>− </m:t>
                        </m:r>
                        <m:f>
                          <m:fPr>
                            <m:ctrlPr>
                              <a:rPr lang="en-US" sz="28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sym typeface="Symbol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sz="2800" b="1" i="0" dirty="0" smtClean="0">
                                <a:solidFill>
                                  <a:schemeClr val="bg1"/>
                                </a:solidFill>
                                <a:latin typeface="Times New Roman" panose="02020603050405020304" pitchFamily="18" charset="0"/>
                                <a:cs typeface="Times New Roman" panose="02020603050405020304" pitchFamily="18" charset="0"/>
                                <a:sym typeface="Symbol"/>
                              </a:rPr>
                              <m:t>1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sz="2800" b="1">
                                <a:solidFill>
                                  <a:schemeClr val="bg1"/>
                                </a:solidFill>
                                <a:latin typeface="Times New Roman" pitchFamily="18" charset="0"/>
                                <a:cs typeface="Times New Roman" pitchFamily="18" charset="0"/>
                                <a:sym typeface="Symbol"/>
                              </a:rPr>
                              <m:t>R</m:t>
                            </m:r>
                            <m:r>
                              <m:rPr>
                                <m:nor/>
                              </m:rPr>
                              <a:rPr lang="en-US" sz="2800" b="1">
                                <a:solidFill>
                                  <a:schemeClr val="bg1"/>
                                </a:solidFill>
                                <a:latin typeface="Times New Roman" pitchFamily="18" charset="0"/>
                                <a:cs typeface="Times New Roman" pitchFamily="18" charset="0"/>
                                <a:sym typeface="Symbol"/>
                              </a:rPr>
                              <m:t>+</m:t>
                            </m:r>
                            <m:r>
                              <m:rPr>
                                <m:nor/>
                              </m:rPr>
                              <a:rPr lang="en-US" sz="2800" b="1">
                                <a:solidFill>
                                  <a:schemeClr val="bg1"/>
                                </a:solidFill>
                                <a:latin typeface="Times New Roman" pitchFamily="18" charset="0"/>
                                <a:cs typeface="Times New Roman" pitchFamily="18" charset="0"/>
                                <a:sym typeface="Symbol"/>
                              </a:rPr>
                              <m:t>h</m:t>
                            </m:r>
                            <m:r>
                              <m:rPr>
                                <m:nor/>
                              </m:rPr>
                              <a:rPr lang="en-US" sz="2800" b="1" baseline="-25000">
                                <a:solidFill>
                                  <a:schemeClr val="bg1"/>
                                </a:solidFill>
                                <a:latin typeface="Times New Roman" pitchFamily="18" charset="0"/>
                                <a:cs typeface="Times New Roman" pitchFamily="18" charset="0"/>
                                <a:sym typeface="Symbol"/>
                              </a:rPr>
                              <m:t>2</m:t>
                            </m:r>
                          </m:den>
                        </m:f>
                      </m:e>
                    </m:d>
                  </m:oMath>
                </a14:m>
                <a:endParaRPr lang="en-US" sz="28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58282F2-78EE-6ED7-616E-33D5EB6450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5195" y="5082521"/>
                <a:ext cx="4636598" cy="76681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Curved Left Arrow 11">
            <a:extLst>
              <a:ext uri="{FF2B5EF4-FFF2-40B4-BE49-F238E27FC236}">
                <a16:creationId xmlns:a16="http://schemas.microsoft.com/office/drawing/2014/main" id="{6A68FEAA-B1D2-9BF4-9832-9BC807FE29BA}"/>
              </a:ext>
            </a:extLst>
          </p:cNvPr>
          <p:cNvSpPr/>
          <p:nvPr/>
        </p:nvSpPr>
        <p:spPr>
          <a:xfrm rot="21276871">
            <a:off x="6780450" y="3324854"/>
            <a:ext cx="1333663" cy="2708662"/>
          </a:xfrm>
          <a:prstGeom prst="curvedLeftArrow">
            <a:avLst/>
          </a:prstGeom>
          <a:ln>
            <a:solidFill>
              <a:srgbClr val="FFFF00"/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2198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05232-55FC-14F6-4E8F-625EA5615B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1A0E1D-B23E-B002-6635-649CEE24E3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B9F5C1-D20B-B59E-9AAD-ACC82ECF4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682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8A5E212-DFFC-59A0-C2D9-290527FAFE62}"/>
              </a:ext>
            </a:extLst>
          </p:cNvPr>
          <p:cNvSpPr txBox="1"/>
          <p:nvPr/>
        </p:nvSpPr>
        <p:spPr>
          <a:xfrm>
            <a:off x="504825" y="754381"/>
            <a:ext cx="10744200" cy="24949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rtl="0">
              <a:lnSpc>
                <a:spcPct val="107000"/>
              </a:lnSpc>
            </a:pPr>
            <a:r>
              <a:rPr lang="en-GB" sz="28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18.	Energy required to move a body of mass m from an orbit of 	radius 2R to 3R is</a:t>
            </a:r>
            <a:endParaRPr lang="en-IN" sz="28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 algn="just" rtl="0">
              <a:lnSpc>
                <a:spcPct val="107000"/>
              </a:lnSpc>
            </a:pPr>
            <a:r>
              <a:rPr lang="en-IN" sz="28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</a:p>
          <a:p>
            <a:pPr lvl="0" algn="just" rtl="0">
              <a:lnSpc>
                <a:spcPct val="107000"/>
              </a:lnSpc>
            </a:pPr>
            <a:r>
              <a:rPr lang="en-IN" sz="28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</a:t>
            </a:r>
            <a:r>
              <a:rPr lang="en-IN" sz="28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</a:t>
            </a:r>
            <a:r>
              <a:rPr lang="en-GB" sz="280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GMm</a:t>
            </a:r>
            <a:r>
              <a:rPr lang="en-GB" sz="28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/12R</a:t>
            </a:r>
            <a:r>
              <a:rPr lang="en-GB" sz="2800" baseline="300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 </a:t>
            </a:r>
            <a:r>
              <a:rPr lang="en-GB" sz="28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		</a:t>
            </a:r>
            <a:r>
              <a:rPr lang="en-GB" sz="28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lang="en-GB" sz="28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</a:t>
            </a:r>
            <a:r>
              <a:rPr lang="en-GB" sz="280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GMm</a:t>
            </a:r>
            <a:r>
              <a:rPr lang="en-GB" sz="28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/3R</a:t>
            </a:r>
            <a:r>
              <a:rPr lang="en-GB" sz="2800" baseline="300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	</a:t>
            </a:r>
          </a:p>
          <a:p>
            <a:pPr marL="246380" algn="just">
              <a:lnSpc>
                <a:spcPct val="150000"/>
              </a:lnSpc>
              <a:spcAft>
                <a:spcPts val="800"/>
              </a:spcAft>
            </a:pPr>
            <a:r>
              <a:rPr lang="en-GB" sz="28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3.  </a:t>
            </a:r>
            <a:r>
              <a:rPr lang="en-GB" sz="280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GMm</a:t>
            </a:r>
            <a:r>
              <a:rPr lang="en-GB" sz="28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/8R  			4. </a:t>
            </a:r>
            <a:r>
              <a:rPr lang="en-GB" sz="280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GMm</a:t>
            </a:r>
            <a:r>
              <a:rPr lang="en-GB" sz="28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/12R</a:t>
            </a:r>
            <a:endParaRPr lang="en-IN" sz="2800" dirty="0">
              <a:solidFill>
                <a:schemeClr val="bg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466549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05232-55FC-14F6-4E8F-625EA5615B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1A0E1D-B23E-B002-6635-649CEE24E3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B9F5C1-D20B-B59E-9AAD-ACC82ECF4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682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FA516D3-DCDC-D968-0CE9-A9C8B5790839}"/>
              </a:ext>
            </a:extLst>
          </p:cNvPr>
          <p:cNvSpPr txBox="1"/>
          <p:nvPr/>
        </p:nvSpPr>
        <p:spPr>
          <a:xfrm>
            <a:off x="563880" y="600098"/>
            <a:ext cx="10602774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600" b="1" dirty="0">
                <a:cs typeface="Times New Roman" panose="02020603050405020304" pitchFamily="18" charset="0"/>
              </a:rPr>
              <a:t>Kinetic energy of a satellite revolving around the earth</a:t>
            </a:r>
          </a:p>
        </p:txBody>
      </p:sp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30247A06-6D22-7822-7E99-DE927553365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1039539"/>
              </p:ext>
            </p:extLst>
          </p:nvPr>
        </p:nvGraphicFramePr>
        <p:xfrm>
          <a:off x="652291" y="1685109"/>
          <a:ext cx="3498216" cy="38338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175013" imgH="1287265" progId="Equation.DSMT4">
                  <p:embed/>
                </p:oleObj>
              </mc:Choice>
              <mc:Fallback>
                <p:oleObj name="Equation" r:id="rId3" imgW="1175013" imgH="1287265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52291" y="1685109"/>
                        <a:ext cx="3498216" cy="38338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Oval 8">
            <a:extLst>
              <a:ext uri="{FF2B5EF4-FFF2-40B4-BE49-F238E27FC236}">
                <a16:creationId xmlns:a16="http://schemas.microsoft.com/office/drawing/2014/main" id="{588E9095-481F-2810-5E9D-1FC750D1B773}"/>
              </a:ext>
            </a:extLst>
          </p:cNvPr>
          <p:cNvSpPr/>
          <p:nvPr/>
        </p:nvSpPr>
        <p:spPr>
          <a:xfrm>
            <a:off x="5455920" y="3255962"/>
            <a:ext cx="3026501" cy="288575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latin typeface="Times New Roman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AFAED04-2842-9E55-AD8B-5EB0ACC0446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40" t="6600" r="8370" b="6640"/>
          <a:stretch/>
        </p:blipFill>
        <p:spPr>
          <a:xfrm>
            <a:off x="5955957" y="3602038"/>
            <a:ext cx="2021081" cy="2063187"/>
          </a:xfrm>
          <a:prstGeom prst="ellipse">
            <a:avLst/>
          </a:prstGeom>
          <a:ln w="63500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6A6246AD-0A50-5A31-73C0-95DBD4877986}"/>
              </a:ext>
            </a:extLst>
          </p:cNvPr>
          <p:cNvCxnSpPr>
            <a:cxnSpLocks/>
          </p:cNvCxnSpPr>
          <p:nvPr/>
        </p:nvCxnSpPr>
        <p:spPr>
          <a:xfrm>
            <a:off x="6978170" y="3255962"/>
            <a:ext cx="67231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ED9F7592-30EB-B24D-F6CB-FFF96BBCB172}"/>
              </a:ext>
            </a:extLst>
          </p:cNvPr>
          <p:cNvSpPr txBox="1"/>
          <p:nvPr/>
        </p:nvSpPr>
        <p:spPr>
          <a:xfrm>
            <a:off x="7465850" y="2995600"/>
            <a:ext cx="10165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</a:rPr>
              <a:t>V</a:t>
            </a:r>
            <a:r>
              <a:rPr lang="en-US" sz="3200" b="1" baseline="-25000" dirty="0" err="1">
                <a:solidFill>
                  <a:srgbClr val="FF0000"/>
                </a:solidFill>
                <a:latin typeface="Times New Roman" pitchFamily="18" charset="0"/>
              </a:rPr>
              <a:t>c</a:t>
            </a:r>
            <a:r>
              <a:rPr lang="en-US" sz="2000" b="1" baseline="-25000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endParaRPr lang="en-US" sz="2000" b="1" baseline="30000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63AFDDB-BED4-4061-EBBD-46EFEC1195DB}"/>
              </a:ext>
            </a:extLst>
          </p:cNvPr>
          <p:cNvCxnSpPr>
            <a:cxnSpLocks/>
          </p:cNvCxnSpPr>
          <p:nvPr/>
        </p:nvCxnSpPr>
        <p:spPr>
          <a:xfrm>
            <a:off x="6978170" y="3255962"/>
            <a:ext cx="0" cy="1376364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AB3372AD-E462-E7D9-661F-97C2D9799F0D}"/>
              </a:ext>
            </a:extLst>
          </p:cNvPr>
          <p:cNvSpPr txBox="1"/>
          <p:nvPr/>
        </p:nvSpPr>
        <p:spPr>
          <a:xfrm>
            <a:off x="7090855" y="3945281"/>
            <a:ext cx="467309" cy="5232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Times New Roman" pitchFamily="18" charset="0"/>
              </a:rPr>
              <a:t>R</a:t>
            </a:r>
            <a:r>
              <a:rPr lang="en-US" sz="2000" b="1" dirty="0">
                <a:latin typeface="Times New Roman" pitchFamily="18" charset="0"/>
              </a:rPr>
              <a:t> </a:t>
            </a:r>
            <a:endParaRPr lang="en-US" sz="2000" b="1" baseline="30000" dirty="0">
              <a:latin typeface="Times New Roman" pitchFamily="18" charset="0"/>
            </a:endParaRPr>
          </a:p>
        </p:txBody>
      </p:sp>
      <p:graphicFrame>
        <p:nvGraphicFramePr>
          <p:cNvPr id="37" name="Object 36">
            <a:extLst>
              <a:ext uri="{FF2B5EF4-FFF2-40B4-BE49-F238E27FC236}">
                <a16:creationId xmlns:a16="http://schemas.microsoft.com/office/drawing/2014/main" id="{EAF3CCE3-FF5A-ABE0-1A2D-AB449F24A89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8806347"/>
              </p:ext>
            </p:extLst>
          </p:nvPr>
        </p:nvGraphicFramePr>
        <p:xfrm>
          <a:off x="7162024" y="2051450"/>
          <a:ext cx="4004630" cy="9874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738228" imgH="428857" progId="Equation.DSMT4">
                  <p:embed/>
                </p:oleObj>
              </mc:Choice>
              <mc:Fallback>
                <p:oleObj name="Equation" r:id="rId7" imgW="1738228" imgH="428857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162024" y="2051450"/>
                        <a:ext cx="4004630" cy="98744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92662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2" grpId="0"/>
      <p:bldP spid="14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05232-55FC-14F6-4E8F-625EA5615B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1A0E1D-B23E-B002-6635-649CEE24E3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B9F5C1-D20B-B59E-9AAD-ACC82ECF4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8100" y="0"/>
            <a:ext cx="122682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17C0ED5-002C-F51A-7CB1-16DABA100004}"/>
              </a:ext>
            </a:extLst>
          </p:cNvPr>
          <p:cNvSpPr txBox="1"/>
          <p:nvPr/>
        </p:nvSpPr>
        <p:spPr>
          <a:xfrm>
            <a:off x="314326" y="503394"/>
            <a:ext cx="10668000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Kinetic energy of a satellite revolving around the earth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FA2CB7D-521C-7E81-3274-48D2DB594F8B}"/>
              </a:ext>
            </a:extLst>
          </p:cNvPr>
          <p:cNvGrpSpPr/>
          <p:nvPr/>
        </p:nvGrpSpPr>
        <p:grpSpPr>
          <a:xfrm>
            <a:off x="5789891" y="1599270"/>
            <a:ext cx="2524237" cy="986112"/>
            <a:chOff x="2306977" y="1120636"/>
            <a:chExt cx="1918807" cy="885110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8BCAFD4-A761-6104-3E5C-11E407591CFD}"/>
                </a:ext>
              </a:extLst>
            </p:cNvPr>
            <p:cNvSpPr txBox="1"/>
            <p:nvPr/>
          </p:nvSpPr>
          <p:spPr>
            <a:xfrm>
              <a:off x="3124200" y="1120636"/>
              <a:ext cx="110158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 err="1">
                  <a:solidFill>
                    <a:schemeClr val="bg1"/>
                  </a:solidFill>
                  <a:latin typeface="Times New Roman" pitchFamily="18" charset="0"/>
                </a:rPr>
                <a:t>GMm</a:t>
              </a:r>
              <a:endParaRPr lang="en-US" sz="2800" b="1" dirty="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D74D585-3FF9-3307-2FC8-1A8D578799C5}"/>
                </a:ext>
              </a:extLst>
            </p:cNvPr>
            <p:cNvSpPr txBox="1"/>
            <p:nvPr/>
          </p:nvSpPr>
          <p:spPr>
            <a:xfrm>
              <a:off x="3203317" y="1482526"/>
              <a:ext cx="61266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>
                  <a:solidFill>
                    <a:schemeClr val="bg1"/>
                  </a:solidFill>
                  <a:latin typeface="Times New Roman" pitchFamily="18" charset="0"/>
                </a:rPr>
                <a:t>2 r</a:t>
              </a:r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F78899B-F2F5-224E-FE1F-3D907473DC95}"/>
                </a:ext>
              </a:extLst>
            </p:cNvPr>
            <p:cNvCxnSpPr/>
            <p:nvPr/>
          </p:nvCxnSpPr>
          <p:spPr>
            <a:xfrm rot="10800000">
              <a:off x="3138246" y="1500382"/>
              <a:ext cx="731520" cy="0"/>
            </a:xfrm>
            <a:prstGeom prst="line">
              <a:avLst/>
            </a:prstGeom>
            <a:ln/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E082740-DBCA-A299-40CC-9A46C52C9728}"/>
                </a:ext>
              </a:extLst>
            </p:cNvPr>
            <p:cNvSpPr txBox="1"/>
            <p:nvPr/>
          </p:nvSpPr>
          <p:spPr>
            <a:xfrm>
              <a:off x="2306977" y="1300327"/>
              <a:ext cx="78899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>
                  <a:solidFill>
                    <a:schemeClr val="bg1"/>
                  </a:solidFill>
                  <a:latin typeface="Times New Roman" pitchFamily="18" charset="0"/>
                </a:rPr>
                <a:t>K.</a:t>
              </a:r>
              <a:r>
                <a:rPr lang="en-US" sz="2000" b="1" dirty="0">
                  <a:solidFill>
                    <a:schemeClr val="bg1"/>
                  </a:solidFill>
                  <a:latin typeface="Times New Roman" pitchFamily="18" charset="0"/>
                </a:rPr>
                <a:t>E.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2857FD6-E6C0-A4A3-6177-004545ABC973}"/>
                </a:ext>
              </a:extLst>
            </p:cNvPr>
            <p:cNvSpPr txBox="1"/>
            <p:nvPr/>
          </p:nvSpPr>
          <p:spPr>
            <a:xfrm>
              <a:off x="2758664" y="1300327"/>
              <a:ext cx="38985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>
                  <a:solidFill>
                    <a:schemeClr val="bg1"/>
                  </a:solidFill>
                  <a:latin typeface="Times New Roman" pitchFamily="18" charset="0"/>
                </a:rPr>
                <a:t>=</a:t>
              </a:r>
            </a:p>
          </p:txBody>
        </p:sp>
      </p:grpSp>
      <p:sp>
        <p:nvSpPr>
          <p:cNvPr id="15" name="Oval 14">
            <a:extLst>
              <a:ext uri="{FF2B5EF4-FFF2-40B4-BE49-F238E27FC236}">
                <a16:creationId xmlns:a16="http://schemas.microsoft.com/office/drawing/2014/main" id="{C866327C-3292-D551-A8EC-32609207F3D1}"/>
              </a:ext>
            </a:extLst>
          </p:cNvPr>
          <p:cNvSpPr/>
          <p:nvPr/>
        </p:nvSpPr>
        <p:spPr>
          <a:xfrm>
            <a:off x="3403179" y="2775059"/>
            <a:ext cx="2815242" cy="284841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latin typeface="Times New Roman" pitchFamily="18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5E0690C-E16E-177C-EBB8-1D6D9D6D749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40" t="6600" r="8370" b="6640"/>
          <a:stretch/>
        </p:blipFill>
        <p:spPr>
          <a:xfrm>
            <a:off x="3840215" y="3148942"/>
            <a:ext cx="1993050" cy="2034572"/>
          </a:xfrm>
          <a:prstGeom prst="ellipse">
            <a:avLst/>
          </a:prstGeom>
          <a:ln w="63500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354EE113-9AF7-22E8-F3B4-15F7327CB8FE}"/>
              </a:ext>
            </a:extLst>
          </p:cNvPr>
          <p:cNvSpPr txBox="1"/>
          <p:nvPr/>
        </p:nvSpPr>
        <p:spPr>
          <a:xfrm>
            <a:off x="5733999" y="2565141"/>
            <a:ext cx="7314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</a:rPr>
              <a:t>V</a:t>
            </a:r>
            <a:r>
              <a:rPr lang="en-US" sz="2400" b="1" baseline="-25000" dirty="0" err="1">
                <a:solidFill>
                  <a:srgbClr val="FF0000"/>
                </a:solidFill>
                <a:latin typeface="Times New Roman" pitchFamily="18" charset="0"/>
              </a:rPr>
              <a:t>c</a:t>
            </a:r>
            <a:r>
              <a:rPr lang="en-US" sz="2000" b="1" baseline="-25000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endParaRPr lang="en-US" sz="2000" b="1" baseline="30000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EE7685B-0D36-B5A7-9514-0E378F9D24F5}"/>
              </a:ext>
            </a:extLst>
          </p:cNvPr>
          <p:cNvSpPr txBox="1"/>
          <p:nvPr/>
        </p:nvSpPr>
        <p:spPr>
          <a:xfrm>
            <a:off x="4780213" y="3492624"/>
            <a:ext cx="5489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FF00"/>
                </a:solidFill>
                <a:latin typeface="Times New Roman" pitchFamily="18" charset="0"/>
              </a:rPr>
              <a:t>R</a:t>
            </a:r>
            <a:endParaRPr lang="en-US" sz="2800" b="1" baseline="30000" dirty="0">
              <a:solidFill>
                <a:srgbClr val="FFFF00"/>
              </a:solidFill>
              <a:latin typeface="Times New Roman" pitchFamily="18" charset="0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8116B0BB-BC79-C5D4-4D05-479FFAA05DDB}"/>
              </a:ext>
            </a:extLst>
          </p:cNvPr>
          <p:cNvSpPr/>
          <p:nvPr/>
        </p:nvSpPr>
        <p:spPr>
          <a:xfrm>
            <a:off x="7587653" y="2882194"/>
            <a:ext cx="2130417" cy="219272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latin typeface="Times New Roman" pitchFamily="18" charset="0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7E9105E8-CAA5-A9F7-5A1E-A43A0428897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40" t="6600" r="8370" b="6640"/>
          <a:stretch/>
        </p:blipFill>
        <p:spPr>
          <a:xfrm>
            <a:off x="7788300" y="3111567"/>
            <a:ext cx="1739538" cy="1775779"/>
          </a:xfrm>
          <a:prstGeom prst="ellipse">
            <a:avLst/>
          </a:prstGeom>
          <a:ln w="63500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8AF93E21-27FE-BAD3-12FD-E798287020E5}"/>
              </a:ext>
            </a:extLst>
          </p:cNvPr>
          <p:cNvCxnSpPr>
            <a:cxnSpLocks/>
            <a:stCxn id="21" idx="0"/>
          </p:cNvCxnSpPr>
          <p:nvPr/>
        </p:nvCxnSpPr>
        <p:spPr>
          <a:xfrm flipV="1">
            <a:off x="8658069" y="3069102"/>
            <a:ext cx="1060001" cy="4246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787CE6F8-4692-4490-BE04-C02C41063562}"/>
              </a:ext>
            </a:extLst>
          </p:cNvPr>
          <p:cNvSpPr txBox="1"/>
          <p:nvPr/>
        </p:nvSpPr>
        <p:spPr>
          <a:xfrm>
            <a:off x="9561275" y="2825855"/>
            <a:ext cx="8261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</a:rPr>
              <a:t>V</a:t>
            </a:r>
            <a:r>
              <a:rPr lang="en-US" sz="2400" b="1" baseline="-25000" dirty="0" err="1">
                <a:solidFill>
                  <a:srgbClr val="FF0000"/>
                </a:solidFill>
                <a:latin typeface="Times New Roman" pitchFamily="18" charset="0"/>
              </a:rPr>
              <a:t>c</a:t>
            </a:r>
            <a:endParaRPr lang="en-US" sz="2400" b="1" baseline="30000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02788372-ABF3-70E7-E1BF-B388DC0214A0}"/>
              </a:ext>
            </a:extLst>
          </p:cNvPr>
          <p:cNvCxnSpPr>
            <a:cxnSpLocks/>
          </p:cNvCxnSpPr>
          <p:nvPr/>
        </p:nvCxnSpPr>
        <p:spPr>
          <a:xfrm>
            <a:off x="4771213" y="3353942"/>
            <a:ext cx="18000" cy="916406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07712099-36D7-C42C-095B-70BCD9FB15D9}"/>
              </a:ext>
            </a:extLst>
          </p:cNvPr>
          <p:cNvCxnSpPr>
            <a:cxnSpLocks/>
          </p:cNvCxnSpPr>
          <p:nvPr/>
        </p:nvCxnSpPr>
        <p:spPr>
          <a:xfrm flipH="1">
            <a:off x="6432920" y="2605276"/>
            <a:ext cx="536128" cy="874666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D003E305-C4B7-7600-0592-275A972A0918}"/>
              </a:ext>
            </a:extLst>
          </p:cNvPr>
          <p:cNvCxnSpPr>
            <a:cxnSpLocks/>
          </p:cNvCxnSpPr>
          <p:nvPr/>
        </p:nvCxnSpPr>
        <p:spPr>
          <a:xfrm>
            <a:off x="6953430" y="2658065"/>
            <a:ext cx="554255" cy="770935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31D426AA-33EC-6B1A-9B10-B2172EE6F5E8}"/>
              </a:ext>
            </a:extLst>
          </p:cNvPr>
          <p:cNvSpPr txBox="1"/>
          <p:nvPr/>
        </p:nvSpPr>
        <p:spPr>
          <a:xfrm>
            <a:off x="3114601" y="2007568"/>
            <a:ext cx="22459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Times New Roman" pitchFamily="18" charset="0"/>
              </a:rPr>
              <a:t>At a height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206F1106-49ED-3FA6-56F2-743246E90140}"/>
              </a:ext>
            </a:extLst>
          </p:cNvPr>
          <p:cNvCxnSpPr>
            <a:cxnSpLocks/>
            <a:stCxn id="21" idx="0"/>
          </p:cNvCxnSpPr>
          <p:nvPr/>
        </p:nvCxnSpPr>
        <p:spPr>
          <a:xfrm>
            <a:off x="8658069" y="3111567"/>
            <a:ext cx="16488" cy="83650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29515555-0CC8-9F46-51E3-6CF31C6716BD}"/>
              </a:ext>
            </a:extLst>
          </p:cNvPr>
          <p:cNvSpPr txBox="1"/>
          <p:nvPr/>
        </p:nvSpPr>
        <p:spPr>
          <a:xfrm>
            <a:off x="8793663" y="3351120"/>
            <a:ext cx="5489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FF00"/>
                </a:solidFill>
                <a:latin typeface="Times New Roman" pitchFamily="18" charset="0"/>
              </a:rPr>
              <a:t>R</a:t>
            </a:r>
            <a:r>
              <a:rPr lang="en-US" sz="2000" b="1" dirty="0">
                <a:solidFill>
                  <a:srgbClr val="FFFF00"/>
                </a:solidFill>
                <a:latin typeface="Times New Roman" pitchFamily="18" charset="0"/>
              </a:rPr>
              <a:t> </a:t>
            </a:r>
            <a:endParaRPr lang="en-US" sz="2000" b="1" baseline="30000" dirty="0">
              <a:solidFill>
                <a:srgbClr val="FFFF00"/>
              </a:solidFill>
              <a:latin typeface="Times New Roman" pitchFamily="18" charset="0"/>
            </a:endParaRP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561AA806-CFCF-B102-1CBC-6E276650E402}"/>
              </a:ext>
            </a:extLst>
          </p:cNvPr>
          <p:cNvCxnSpPr>
            <a:cxnSpLocks/>
          </p:cNvCxnSpPr>
          <p:nvPr/>
        </p:nvCxnSpPr>
        <p:spPr>
          <a:xfrm flipV="1">
            <a:off x="4791914" y="2800127"/>
            <a:ext cx="1045838" cy="2123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CBEED93F-E69B-38B2-38AA-DD63FE718AD4}"/>
              </a:ext>
            </a:extLst>
          </p:cNvPr>
          <p:cNvSpPr txBox="1"/>
          <p:nvPr/>
        </p:nvSpPr>
        <p:spPr>
          <a:xfrm>
            <a:off x="8485579" y="1812849"/>
            <a:ext cx="301111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Close to the earth</a:t>
            </a:r>
          </a:p>
        </p:txBody>
      </p:sp>
      <p:graphicFrame>
        <p:nvGraphicFramePr>
          <p:cNvPr id="69" name="Object 68">
            <a:extLst>
              <a:ext uri="{FF2B5EF4-FFF2-40B4-BE49-F238E27FC236}">
                <a16:creationId xmlns:a16="http://schemas.microsoft.com/office/drawing/2014/main" id="{2B2F6093-1C27-5329-1315-E8EB38A3AAB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3429091"/>
              </p:ext>
            </p:extLst>
          </p:nvPr>
        </p:nvGraphicFramePr>
        <p:xfrm>
          <a:off x="718460" y="4429919"/>
          <a:ext cx="2543881" cy="10545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003584" imgH="416693" progId="Equation.DSMT4">
                  <p:embed/>
                </p:oleObj>
              </mc:Choice>
              <mc:Fallback>
                <p:oleObj name="Equation" r:id="rId5" imgW="1003584" imgH="416693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18460" y="4429919"/>
                        <a:ext cx="2543881" cy="10545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" name="Object 69">
            <a:extLst>
              <a:ext uri="{FF2B5EF4-FFF2-40B4-BE49-F238E27FC236}">
                <a16:creationId xmlns:a16="http://schemas.microsoft.com/office/drawing/2014/main" id="{8E7382BD-E236-314D-DE6B-6DAEE79D562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8416115"/>
              </p:ext>
            </p:extLst>
          </p:nvPr>
        </p:nvGraphicFramePr>
        <p:xfrm>
          <a:off x="9472507" y="4601425"/>
          <a:ext cx="2280188" cy="11736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807865" imgH="416693" progId="Equation.DSMT4">
                  <p:embed/>
                </p:oleObj>
              </mc:Choice>
              <mc:Fallback>
                <p:oleObj name="Equation" r:id="rId7" imgW="807865" imgH="416693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472507" y="4601425"/>
                        <a:ext cx="2280188" cy="117369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8D552560-C218-E11E-3FD5-05A43F17DA2C}"/>
              </a:ext>
            </a:extLst>
          </p:cNvPr>
          <p:cNvSpPr txBox="1"/>
          <p:nvPr/>
        </p:nvSpPr>
        <p:spPr>
          <a:xfrm>
            <a:off x="4536240" y="2783272"/>
            <a:ext cx="3705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chemeClr val="bg1"/>
                </a:solidFill>
                <a:latin typeface="Times New Roman" pitchFamily="18" charset="0"/>
              </a:rPr>
              <a:t>H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44308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5" grpId="0" animBg="1"/>
      <p:bldP spid="17" grpId="0"/>
      <p:bldP spid="19" grpId="0"/>
      <p:bldP spid="20" grpId="0" animBg="1"/>
      <p:bldP spid="23" grpId="0"/>
      <p:bldP spid="28" grpId="0"/>
      <p:bldP spid="42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05232-55FC-14F6-4E8F-625EA5615B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1A0E1D-B23E-B002-6635-649CEE24E3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B9F5C1-D20B-B59E-9AAD-ACC82ECF4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682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1CB57BA-732D-B43C-3875-862823E5BADE}"/>
              </a:ext>
            </a:extLst>
          </p:cNvPr>
          <p:cNvSpPr txBox="1"/>
          <p:nvPr/>
        </p:nvSpPr>
        <p:spPr>
          <a:xfrm>
            <a:off x="772287" y="907668"/>
            <a:ext cx="10255377" cy="32780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rtl="0">
              <a:lnSpc>
                <a:spcPct val="107000"/>
              </a:lnSpc>
            </a:pPr>
            <a:r>
              <a:rPr lang="en-GB" sz="28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19.	In a gravitational field, at a point where the gravitational 	potential is zero</a:t>
            </a:r>
          </a:p>
          <a:p>
            <a:pPr marL="246380" algn="just">
              <a:lnSpc>
                <a:spcPct val="107000"/>
              </a:lnSpc>
            </a:pPr>
            <a:r>
              <a:rPr lang="en-GB" sz="28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1. The gravitational field is necessarily zero</a:t>
            </a:r>
            <a:endParaRPr lang="en-IN" sz="2800" dirty="0">
              <a:solidFill>
                <a:schemeClr val="bg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46380" algn="just">
              <a:lnSpc>
                <a:spcPct val="107000"/>
              </a:lnSpc>
            </a:pPr>
            <a:r>
              <a:rPr lang="en-GB" sz="28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2. The gravitational field is not necessarily zero</a:t>
            </a:r>
            <a:endParaRPr lang="en-IN" sz="2800" dirty="0">
              <a:solidFill>
                <a:schemeClr val="bg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46380" algn="just">
              <a:lnSpc>
                <a:spcPct val="107000"/>
              </a:lnSpc>
            </a:pPr>
            <a:r>
              <a:rPr lang="en-GB" sz="28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3. Nothing can be said definitely about the gravitational   	  	    field</a:t>
            </a:r>
            <a:endParaRPr lang="en-IN" sz="28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46380" algn="just">
              <a:lnSpc>
                <a:spcPct val="107000"/>
              </a:lnSpc>
            </a:pPr>
            <a:r>
              <a:rPr lang="en-GB" sz="28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4. None of these</a:t>
            </a:r>
            <a:endParaRPr lang="en-IN" sz="2800" dirty="0">
              <a:solidFill>
                <a:schemeClr val="bg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83425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05232-55FC-14F6-4E8F-625EA5615B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1A0E1D-B23E-B002-6635-649CEE24E3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B9F5C1-D20B-B59E-9AAD-ACC82ECF4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682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1D31B37-1506-078E-2E5B-5FBECB7C5AD3}"/>
              </a:ext>
            </a:extLst>
          </p:cNvPr>
          <p:cNvSpPr txBox="1"/>
          <p:nvPr/>
        </p:nvSpPr>
        <p:spPr>
          <a:xfrm>
            <a:off x="535304" y="782596"/>
            <a:ext cx="10510647" cy="9939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rtl="0">
              <a:lnSpc>
                <a:spcPct val="107000"/>
              </a:lnSpc>
              <a:spcAft>
                <a:spcPts val="800"/>
              </a:spcAft>
            </a:pPr>
            <a:r>
              <a:rPr lang="en-GB" sz="2800" dirty="0">
                <a:solidFill>
                  <a:schemeClr val="bg1"/>
                </a:solidFill>
                <a:ea typeface="Calibri" panose="020F0502020204030204" pitchFamily="34" charset="0"/>
                <a:cs typeface="Tahoma" panose="020B0604030504040204" pitchFamily="34" charset="0"/>
              </a:rPr>
              <a:t>20</a:t>
            </a:r>
            <a:r>
              <a:rPr lang="en-GB" sz="28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ahoma" panose="020B0604030504040204" pitchFamily="34" charset="0"/>
              </a:rPr>
              <a:t>.	A particle of mass M is at a distance a from surface of a thin 	spherical shell of equal mass and having radius a</a:t>
            </a:r>
            <a:endParaRPr lang="en-IN" sz="2800" dirty="0">
              <a:solidFill>
                <a:schemeClr val="bg1"/>
              </a:solidFill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CDDC3FA-4640-6DFB-A47D-51B341C35204}"/>
              </a:ext>
            </a:extLst>
          </p:cNvPr>
          <p:cNvSpPr txBox="1"/>
          <p:nvPr/>
        </p:nvSpPr>
        <p:spPr>
          <a:xfrm>
            <a:off x="1117384" y="1854312"/>
            <a:ext cx="7599895" cy="32990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60730" indent="-514350" algn="just">
              <a:lnSpc>
                <a:spcPct val="107000"/>
              </a:lnSpc>
              <a:buAutoNum type="arabicPeriod"/>
            </a:pPr>
            <a:r>
              <a:rPr lang="en-GB" sz="28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ahoma" panose="020B0604030504040204" pitchFamily="34" charset="0"/>
              </a:rPr>
              <a:t>Gravitational field and potential both are zero at canter  of the  shell</a:t>
            </a:r>
            <a:endParaRPr lang="en-IN" sz="2800" dirty="0">
              <a:solidFill>
                <a:schemeClr val="bg1"/>
              </a:solidFill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60730" indent="-514350" algn="just">
              <a:lnSpc>
                <a:spcPct val="107000"/>
              </a:lnSpc>
              <a:buAutoNum type="arabicPeriod" startAt="2"/>
            </a:pPr>
            <a:r>
              <a:rPr lang="en-GB" sz="28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ahoma" panose="020B0604030504040204" pitchFamily="34" charset="0"/>
              </a:rPr>
              <a:t>Gravitational field is zero not only inside the shell but at</a:t>
            </a:r>
            <a:r>
              <a:rPr lang="en-GB" sz="2800" dirty="0">
                <a:solidFill>
                  <a:schemeClr val="bg1"/>
                </a:solidFill>
                <a:ea typeface="Calibri" panose="020F0502020204030204" pitchFamily="34" charset="0"/>
                <a:cs typeface="Tahoma" panose="020B0604030504040204" pitchFamily="34" charset="0"/>
              </a:rPr>
              <a:t> </a:t>
            </a:r>
            <a:r>
              <a:rPr lang="en-GB" sz="28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ahoma" panose="020B0604030504040204" pitchFamily="34" charset="0"/>
              </a:rPr>
              <a:t>a point  outside the shell also</a:t>
            </a:r>
            <a:endParaRPr lang="en-IN" sz="2800" dirty="0">
              <a:solidFill>
                <a:schemeClr val="bg1"/>
              </a:solidFill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46380">
              <a:lnSpc>
                <a:spcPct val="107000"/>
              </a:lnSpc>
            </a:pPr>
            <a:r>
              <a:rPr lang="en-GB" sz="28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ahoma" panose="020B0604030504040204" pitchFamily="34" charset="0"/>
              </a:rPr>
              <a:t>3.  Inside the shell, gravitational field alone is zero</a:t>
            </a:r>
            <a:endParaRPr lang="en-IN" sz="2800" dirty="0">
              <a:solidFill>
                <a:schemeClr val="bg1"/>
              </a:solidFill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5930" indent="-209550" algn="just">
              <a:lnSpc>
                <a:spcPct val="107000"/>
              </a:lnSpc>
            </a:pPr>
            <a:r>
              <a:rPr lang="en-GB" sz="28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ahoma" panose="020B0604030504040204" pitchFamily="34" charset="0"/>
              </a:rPr>
              <a:t>4. Neither gravitational field nor gravitational potential is zero inside the shell</a:t>
            </a:r>
            <a:endParaRPr lang="en-IN" sz="2800" dirty="0">
              <a:solidFill>
                <a:schemeClr val="bg1"/>
              </a:solidFill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57CBDA9-B022-A964-60F4-FBD2CE0586FA}"/>
              </a:ext>
            </a:extLst>
          </p:cNvPr>
          <p:cNvPicPr>
            <a:picLocks noChangeAspect="1"/>
          </p:cNvPicPr>
          <p:nvPr/>
        </p:nvPicPr>
        <p:blipFill>
          <a:blip r:embed="rId3">
            <a:biLevel thresh="75000"/>
          </a:blip>
          <a:stretch>
            <a:fillRect/>
          </a:stretch>
        </p:blipFill>
        <p:spPr>
          <a:xfrm>
            <a:off x="8741663" y="2331720"/>
            <a:ext cx="2754970" cy="1810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93059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05232-55FC-14F6-4E8F-625EA5615B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1A0E1D-B23E-B002-6635-649CEE24E3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B9F5C1-D20B-B59E-9AAD-ACC82ECF4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6820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78C59C2-9188-CCC2-1C38-B5CEDA4284BA}"/>
              </a:ext>
            </a:extLst>
          </p:cNvPr>
          <p:cNvSpPr txBox="1"/>
          <p:nvPr/>
        </p:nvSpPr>
        <p:spPr>
          <a:xfrm>
            <a:off x="319088" y="505293"/>
            <a:ext cx="10817734" cy="30507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rtl="0">
              <a:lnSpc>
                <a:spcPct val="107000"/>
              </a:lnSpc>
            </a:pPr>
            <a:r>
              <a:rPr lang="en-GB" sz="2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21</a:t>
            </a:r>
            <a:r>
              <a:rPr lang="en-GB" sz="26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	A hollow spherical shell is compressed to half its radius.  The 	gravitational potential at the centre</a:t>
            </a:r>
          </a:p>
          <a:p>
            <a:pPr marL="246380">
              <a:lnSpc>
                <a:spcPct val="107000"/>
              </a:lnSpc>
            </a:pPr>
            <a:r>
              <a:rPr lang="en-IN" sz="2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1. </a:t>
            </a:r>
            <a:r>
              <a:rPr lang="en-GB" sz="26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Increases						</a:t>
            </a:r>
          </a:p>
          <a:p>
            <a:pPr marL="246380">
              <a:lnSpc>
                <a:spcPct val="107000"/>
              </a:lnSpc>
            </a:pPr>
            <a:r>
              <a:rPr lang="en-GB" sz="26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2. Decreases</a:t>
            </a:r>
            <a:endParaRPr lang="en-IN" sz="2600" dirty="0">
              <a:solidFill>
                <a:schemeClr val="bg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46380">
              <a:lnSpc>
                <a:spcPct val="107000"/>
              </a:lnSpc>
            </a:pPr>
            <a:r>
              <a:rPr lang="en-GB" sz="26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3</a:t>
            </a:r>
            <a:r>
              <a:rPr lang="en-GB" sz="2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GB" sz="26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Remains same	</a:t>
            </a:r>
            <a:endParaRPr lang="en-IN" sz="2600" dirty="0">
              <a:solidFill>
                <a:schemeClr val="bg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5930" indent="-209550" algn="just">
              <a:lnSpc>
                <a:spcPct val="107000"/>
              </a:lnSpc>
              <a:spcAft>
                <a:spcPts val="800"/>
              </a:spcAft>
            </a:pPr>
            <a:r>
              <a:rPr lang="en-GB" sz="26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4. During the compression increases then returns at the previous                	    value</a:t>
            </a:r>
            <a:endParaRPr lang="en-IN" sz="2600" dirty="0">
              <a:solidFill>
                <a:schemeClr val="bg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BEC463C-6EAB-EA0F-8439-7971BC403AAC}"/>
              </a:ext>
            </a:extLst>
          </p:cNvPr>
          <p:cNvSpPr txBox="1"/>
          <p:nvPr/>
        </p:nvSpPr>
        <p:spPr>
          <a:xfrm>
            <a:off x="319087" y="3714075"/>
            <a:ext cx="10817734" cy="26225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rtl="0">
              <a:lnSpc>
                <a:spcPct val="107000"/>
              </a:lnSpc>
            </a:pPr>
            <a:r>
              <a:rPr lang="en-GB" sz="2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22</a:t>
            </a:r>
            <a:r>
              <a:rPr lang="en-GB" sz="26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	The mass of the earth is 6.00x10</a:t>
            </a:r>
            <a:r>
              <a:rPr lang="en-GB" sz="2600" baseline="300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24</a:t>
            </a:r>
            <a:r>
              <a:rPr lang="en-GB" sz="26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kg and that of the moon is 	7.40x10</a:t>
            </a:r>
            <a:r>
              <a:rPr lang="en-GB" sz="2600" baseline="300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22 </a:t>
            </a:r>
            <a:r>
              <a:rPr lang="en-GB" sz="26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kg.  The constant of gravitation G=6.67x10</a:t>
            </a:r>
            <a:r>
              <a:rPr lang="en-GB" sz="2600" baseline="300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-11 </a:t>
            </a:r>
            <a:r>
              <a:rPr lang="en-GB" sz="26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N-m</a:t>
            </a:r>
            <a:r>
              <a:rPr lang="en-GB" sz="2600" baseline="300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GB" sz="26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/kg</a:t>
            </a:r>
            <a:r>
              <a:rPr lang="en-GB" sz="2600" baseline="300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GB" sz="26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 	The potential energy of the system is -7.79x10</a:t>
            </a:r>
            <a:r>
              <a:rPr lang="en-GB" sz="2600" baseline="300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28</a:t>
            </a:r>
            <a:r>
              <a:rPr lang="en-GB" sz="26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joule.  The mean 	distance between the earth and moon </a:t>
            </a:r>
            <a:endParaRPr lang="en-GB" sz="26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 algn="just" rtl="0">
              <a:lnSpc>
                <a:spcPct val="107000"/>
              </a:lnSpc>
            </a:pPr>
            <a:r>
              <a:rPr lang="en-GB" sz="26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lang="en-IN" sz="26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</a:t>
            </a:r>
            <a:r>
              <a:rPr lang="en-GB" sz="26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3.80x10</a:t>
            </a:r>
            <a:r>
              <a:rPr lang="en-GB" sz="2600" baseline="300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</a:t>
            </a:r>
            <a:r>
              <a:rPr lang="en-GB" sz="26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  			2. 3.37x10</a:t>
            </a:r>
            <a:r>
              <a:rPr lang="en-GB" sz="2600" baseline="300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</a:t>
            </a:r>
            <a:r>
              <a:rPr lang="en-GB" sz="26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</a:t>
            </a:r>
            <a:r>
              <a:rPr lang="en-IN" sz="2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</a:p>
          <a:p>
            <a:pPr marL="246380">
              <a:lnSpc>
                <a:spcPct val="107000"/>
              </a:lnSpc>
            </a:pPr>
            <a:r>
              <a:rPr lang="en-IN" sz="26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lang="en-GB" sz="26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 7.60x10</a:t>
            </a:r>
            <a:r>
              <a:rPr lang="en-GB" sz="2600" baseline="300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 </a:t>
            </a:r>
            <a:r>
              <a:rPr lang="en-GB" sz="26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			4.1.90x10</a:t>
            </a:r>
            <a:r>
              <a:rPr lang="en-GB" sz="2600" baseline="300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GB" sz="26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</a:t>
            </a:r>
            <a:endParaRPr lang="en-IN" sz="2600" dirty="0">
              <a:solidFill>
                <a:schemeClr val="bg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427005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05232-55FC-14F6-4E8F-625EA5615B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1A0E1D-B23E-B002-6635-649CEE24E3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B9F5C1-D20B-B59E-9AAD-ACC82ECF4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682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A306F67-AB5A-3025-A85D-32440EA41C7A}"/>
              </a:ext>
            </a:extLst>
          </p:cNvPr>
          <p:cNvSpPr txBox="1"/>
          <p:nvPr/>
        </p:nvSpPr>
        <p:spPr>
          <a:xfrm>
            <a:off x="-503682" y="401420"/>
            <a:ext cx="11685270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2" algn="justLow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sz="2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23</a:t>
            </a:r>
            <a:r>
              <a:rPr kumimoji="0" lang="en-GB" altLang="en-US" sz="2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	The change is potential energy, when a body of mass m is 	raised to a height </a:t>
            </a:r>
            <a:r>
              <a:rPr kumimoji="0" lang="en-GB" altLang="en-US" sz="26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nR</a:t>
            </a:r>
            <a:r>
              <a:rPr kumimoji="0" lang="en-GB" altLang="en-US" sz="2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from the earth’s surface is (R=Radius of 	earth)</a:t>
            </a:r>
          </a:p>
          <a:p>
            <a:pPr lvl="2" algn="justLow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GB" altLang="en-US" sz="26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2" algn="justLow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sz="2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1. 			2. </a:t>
            </a:r>
            <a:r>
              <a:rPr lang="en-GB" altLang="en-US" sz="26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nmgR</a:t>
            </a:r>
            <a:r>
              <a:rPr lang="en-GB" altLang="en-US" sz="2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   3. 			 4. </a:t>
            </a:r>
            <a:endParaRPr kumimoji="0" lang="en-GB" altLang="en-US" sz="26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n-IN" sz="2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09092F6A-FC78-237A-B84C-40E8FFD25B4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7251207"/>
              </p:ext>
            </p:extLst>
          </p:nvPr>
        </p:nvGraphicFramePr>
        <p:xfrm>
          <a:off x="1959526" y="1746011"/>
          <a:ext cx="1734784" cy="9918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685366" imgH="392018" progId="Equation.DSMT4">
                  <p:embed/>
                </p:oleObj>
              </mc:Choice>
              <mc:Fallback>
                <p:oleObj name="Equation" r:id="rId3" imgW="685366" imgH="392018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59526" y="1746011"/>
                        <a:ext cx="1734784" cy="9918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F1BB82DA-5705-8131-CA71-8C5F273C384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7220169"/>
              </p:ext>
            </p:extLst>
          </p:nvPr>
        </p:nvGraphicFramePr>
        <p:xfrm>
          <a:off x="6820282" y="1818617"/>
          <a:ext cx="1638560" cy="8890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746442" imgH="404529" progId="Equation.DSMT4">
                  <p:embed/>
                </p:oleObj>
              </mc:Choice>
              <mc:Fallback>
                <p:oleObj name="Equation" r:id="rId5" imgW="746442" imgH="404529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820282" y="1818617"/>
                        <a:ext cx="1638560" cy="88900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5A189B96-81D5-358A-1014-30856B38FBD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4563839"/>
              </p:ext>
            </p:extLst>
          </p:nvPr>
        </p:nvGraphicFramePr>
        <p:xfrm>
          <a:off x="9464966" y="1786109"/>
          <a:ext cx="1638560" cy="9517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697512" imgH="404529" progId="Equation.DSMT4">
                  <p:embed/>
                </p:oleObj>
              </mc:Choice>
              <mc:Fallback>
                <p:oleObj name="Equation" r:id="rId7" imgW="697512" imgH="404529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464966" y="1786109"/>
                        <a:ext cx="1638560" cy="9517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1146004D-7244-56ED-3E2E-38E0E1383EFE}"/>
              </a:ext>
            </a:extLst>
          </p:cNvPr>
          <p:cNvSpPr txBox="1"/>
          <p:nvPr/>
        </p:nvSpPr>
        <p:spPr>
          <a:xfrm>
            <a:off x="56769" y="2737892"/>
            <a:ext cx="11124819" cy="30115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1950" lvl="4" algn="justLow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GB" altLang="en-US" sz="2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24.	The gravitational potential energy of a body of mass ‘m’ at the 	earth ‘s surface is -</a:t>
            </a:r>
            <a:r>
              <a:rPr kumimoji="0" lang="en-GB" altLang="en-US" sz="26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mgR</a:t>
            </a:r>
            <a:r>
              <a:rPr kumimoji="0" lang="en-GB" altLang="en-US" sz="2600" b="0" i="0" u="none" strike="noStrike" cap="none" normalizeH="0" baseline="-30000" dirty="0" err="1">
                <a:ln>
                  <a:noFill/>
                </a:ln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kumimoji="0" lang="en-GB" altLang="en-US" sz="2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          Its gravitational potential 	energy at a height R</a:t>
            </a:r>
            <a:r>
              <a:rPr kumimoji="0" lang="en-GB" altLang="en-US" sz="2600" b="0" i="0" u="none" strike="noStrike" cap="none" normalizeH="0" baseline="-30000" dirty="0">
                <a:ln>
                  <a:noFill/>
                </a:ln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 </a:t>
            </a:r>
            <a:r>
              <a:rPr kumimoji="0" lang="en-GB" altLang="en-US" sz="2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from the earth’s surface will be (Here R</a:t>
            </a:r>
            <a:r>
              <a:rPr kumimoji="0" lang="en-GB" altLang="en-US" sz="2600" b="0" i="0" u="none" strike="noStrike" cap="none" normalizeH="0" baseline="-30000" dirty="0">
                <a:ln>
                  <a:noFill/>
                </a:ln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kumimoji="0" lang="en-GB" altLang="en-US" sz="2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	is the 	radius of the earth). </a:t>
            </a:r>
          </a:p>
          <a:p>
            <a:pPr marL="361950" lvl="4" algn="justLow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GB" altLang="en-US" sz="2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1. -2mgR</a:t>
            </a:r>
            <a:r>
              <a:rPr lang="en-GB" altLang="en-US" sz="2600" baseline="-25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lang="en-GB" altLang="en-US" sz="2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    2. 2mgR</a:t>
            </a:r>
            <a:r>
              <a:rPr lang="en-GB" altLang="en-US" sz="2600" baseline="-25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lang="en-GB" altLang="en-US" sz="2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3. 		    4. </a:t>
            </a:r>
          </a:p>
        </p:txBody>
      </p:sp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3323A112-A757-C84D-C811-5F50A6F12C1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0420984"/>
              </p:ext>
            </p:extLst>
          </p:nvPr>
        </p:nvGraphicFramePr>
        <p:xfrm>
          <a:off x="5434203" y="3255962"/>
          <a:ext cx="1399794" cy="8622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636436" imgH="392018" progId="Equation.DSMT4">
                  <p:embed/>
                </p:oleObj>
              </mc:Choice>
              <mc:Fallback>
                <p:oleObj name="Equation" r:id="rId9" imgW="636436" imgH="392018" progId="Equation.DSMT4">
                  <p:embed/>
                  <p:pic>
                    <p:nvPicPr>
                      <p:cNvPr id="10" name="Object 9">
                        <a:extLst>
                          <a:ext uri="{FF2B5EF4-FFF2-40B4-BE49-F238E27FC236}">
                            <a16:creationId xmlns:a16="http://schemas.microsoft.com/office/drawing/2014/main" id="{3323A112-A757-C84D-C811-5F50A6F12C1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434203" y="3255962"/>
                        <a:ext cx="1399794" cy="8622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FD152F91-D29A-F6EF-3CC5-C1D131B9E39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7502089"/>
              </p:ext>
            </p:extLst>
          </p:nvPr>
        </p:nvGraphicFramePr>
        <p:xfrm>
          <a:off x="7148202" y="4996167"/>
          <a:ext cx="1310640" cy="999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513938" imgH="392018" progId="Equation.DSMT4">
                  <p:embed/>
                </p:oleObj>
              </mc:Choice>
              <mc:Fallback>
                <p:oleObj name="Equation" r:id="rId11" imgW="513938" imgH="392018" progId="Equation.DSMT4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FD152F91-D29A-F6EF-3CC5-C1D131B9E39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7148202" y="4996167"/>
                        <a:ext cx="1310640" cy="9991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D9FA99C4-FFD8-A506-1552-B902D11B288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213349"/>
              </p:ext>
            </p:extLst>
          </p:nvPr>
        </p:nvGraphicFramePr>
        <p:xfrm>
          <a:off x="9271059" y="4936951"/>
          <a:ext cx="1693863" cy="1042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660240" imgH="406080" progId="Equation.DSMT4">
                  <p:embed/>
                </p:oleObj>
              </mc:Choice>
              <mc:Fallback>
                <p:oleObj name="Equation" r:id="rId13" imgW="660240" imgH="406080" progId="Equation.DSMT4">
                  <p:embed/>
                  <p:pic>
                    <p:nvPicPr>
                      <p:cNvPr id="12" name="Object 11">
                        <a:extLst>
                          <a:ext uri="{FF2B5EF4-FFF2-40B4-BE49-F238E27FC236}">
                            <a16:creationId xmlns:a16="http://schemas.microsoft.com/office/drawing/2014/main" id="{D9FA99C4-FFD8-A506-1552-B902D11B288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9271059" y="4936951"/>
                        <a:ext cx="1693863" cy="10429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784857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05232-55FC-14F6-4E8F-625EA5615B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1A0E1D-B23E-B002-6635-649CEE24E3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B9F5C1-D20B-B59E-9AAD-ACC82ECF4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682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A7463C7-0792-D985-575B-2B7AFB67DCA7}"/>
              </a:ext>
            </a:extLst>
          </p:cNvPr>
          <p:cNvSpPr txBox="1"/>
          <p:nvPr/>
        </p:nvSpPr>
        <p:spPr>
          <a:xfrm>
            <a:off x="516960" y="419328"/>
            <a:ext cx="2976176" cy="500137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68580" tIns="34290" rIns="68580" bIns="34290" rtlCol="0">
            <a:spAutoFit/>
          </a:bodyPr>
          <a:lstStyle/>
          <a:p>
            <a:r>
              <a:rPr lang="en-US" sz="2800" b="1" dirty="0">
                <a:cs typeface="Times New Roman" panose="02020603050405020304" pitchFamily="18" charset="0"/>
              </a:rPr>
              <a:t>Escape velocity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61EFBD2-D3B1-3515-8267-15C47A9B0A9C}"/>
              </a:ext>
            </a:extLst>
          </p:cNvPr>
          <p:cNvSpPr txBox="1"/>
          <p:nvPr/>
        </p:nvSpPr>
        <p:spPr>
          <a:xfrm>
            <a:off x="516960" y="1342277"/>
            <a:ext cx="969383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cs typeface="Times New Roman" panose="02020603050405020304" pitchFamily="18" charset="0"/>
              </a:rPr>
              <a:t>The minimum velocity required by a body to escape from the gravitational pull of the planet is called “escape velocity” V</a:t>
            </a:r>
            <a:r>
              <a:rPr lang="en-US" sz="2800" b="1" baseline="-25000" dirty="0">
                <a:solidFill>
                  <a:schemeClr val="bg1"/>
                </a:solidFill>
                <a:cs typeface="Times New Roman" panose="02020603050405020304" pitchFamily="18" charset="0"/>
              </a:rPr>
              <a:t>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77F4475-24F7-D40F-DDAA-837797D03390}"/>
              </a:ext>
            </a:extLst>
          </p:cNvPr>
          <p:cNvSpPr txBox="1"/>
          <p:nvPr/>
        </p:nvSpPr>
        <p:spPr>
          <a:xfrm>
            <a:off x="650343" y="2650124"/>
            <a:ext cx="4713536" cy="500137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lIns="68580" tIns="34290" rIns="68580" bIns="34290" rtlCol="0">
            <a:spAutoFit/>
          </a:bodyPr>
          <a:lstStyle/>
          <a:p>
            <a:r>
              <a:rPr lang="en-US" sz="2800" b="1" dirty="0">
                <a:cs typeface="Times New Roman" panose="02020603050405020304" pitchFamily="18" charset="0"/>
              </a:rPr>
              <a:t>Equation for escape velocity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1752C45-B8A6-351B-87CE-00033BA4D1DA}"/>
              </a:ext>
            </a:extLst>
          </p:cNvPr>
          <p:cNvSpPr txBox="1"/>
          <p:nvPr/>
        </p:nvSpPr>
        <p:spPr>
          <a:xfrm>
            <a:off x="255270" y="3633072"/>
            <a:ext cx="1151001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Wingdings" pitchFamily="2" charset="2"/>
              <a:buChar char="Ø"/>
            </a:pPr>
            <a:r>
              <a:rPr lang="en-US" sz="2800" b="1" dirty="0">
                <a:solidFill>
                  <a:schemeClr val="bg1"/>
                </a:solidFill>
                <a:cs typeface="Times New Roman" panose="02020603050405020304" pitchFamily="18" charset="0"/>
              </a:rPr>
              <a:t>Consider a body of mass “m” at rest on the surface of the earth of mass M and radius ‘R’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BB53632-A269-D71A-EC45-6BE414116813}"/>
              </a:ext>
            </a:extLst>
          </p:cNvPr>
          <p:cNvSpPr txBox="1"/>
          <p:nvPr/>
        </p:nvSpPr>
        <p:spPr>
          <a:xfrm>
            <a:off x="255270" y="4570323"/>
            <a:ext cx="1151001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Wingdings" pitchFamily="2" charset="2"/>
              <a:buChar char="Ø"/>
            </a:pPr>
            <a:r>
              <a:rPr lang="en-US" sz="2800" b="1" dirty="0">
                <a:solidFill>
                  <a:schemeClr val="bg1"/>
                </a:solidFill>
                <a:cs typeface="Times New Roman" panose="02020603050405020304" pitchFamily="18" charset="0"/>
              </a:rPr>
              <a:t>V</a:t>
            </a:r>
            <a:r>
              <a:rPr lang="en-US" sz="2800" b="1" baseline="-25000" dirty="0">
                <a:solidFill>
                  <a:schemeClr val="bg1"/>
                </a:solidFill>
                <a:cs typeface="Times New Roman" panose="02020603050405020304" pitchFamily="18" charset="0"/>
              </a:rPr>
              <a:t>e</a:t>
            </a:r>
            <a:r>
              <a:rPr lang="en-US" sz="2800" b="1" dirty="0">
                <a:solidFill>
                  <a:schemeClr val="bg1"/>
                </a:solidFill>
                <a:cs typeface="Times New Roman" panose="02020603050405020304" pitchFamily="18" charset="0"/>
              </a:rPr>
              <a:t> is the minimum velocity of the body to escape from the gravitational force of attraction of the earth.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7C5406D-B929-C23B-99CB-60A909C97D96}"/>
                  </a:ext>
                </a:extLst>
              </p:cNvPr>
              <p:cNvSpPr txBox="1"/>
              <p:nvPr/>
            </p:nvSpPr>
            <p:spPr>
              <a:xfrm>
                <a:off x="255270" y="5353481"/>
                <a:ext cx="8599170" cy="76431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indent="-342900">
                  <a:buFont typeface="Wingdings" pitchFamily="2" charset="2"/>
                  <a:buChar char="Ø"/>
                </a:pPr>
                <a:r>
                  <a:rPr lang="en-US" sz="2800" b="1" dirty="0">
                    <a:solidFill>
                      <a:schemeClr val="bg1"/>
                    </a:solidFill>
                    <a:cs typeface="Times New Roman" panose="02020603050405020304" pitchFamily="18" charset="0"/>
                  </a:rPr>
                  <a:t>Kinetic energy of the body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800" b="1" i="0" smtClean="0">
                            <a:solidFill>
                              <a:schemeClr val="bg1"/>
                            </a:solidFill>
                            <a:cs typeface="Times New Roman" pitchFamily="18" charset="0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800" b="1" i="0" smtClean="0">
                            <a:solidFill>
                              <a:schemeClr val="bg1"/>
                            </a:solidFill>
                            <a:cs typeface="Times New Roman" pitchFamily="18" charset="0"/>
                          </a:rPr>
                          <m:t>2</m:t>
                        </m:r>
                      </m:den>
                    </m:f>
                    <m:r>
                      <m:rPr>
                        <m:nor/>
                      </m:rPr>
                      <a:rPr lang="en-US" sz="2800" b="1" i="0" smtClean="0">
                        <a:solidFill>
                          <a:schemeClr val="bg1"/>
                        </a:solidFill>
                        <a:cs typeface="Times New Roman" pitchFamily="18" charset="0"/>
                      </a:rPr>
                      <m:t>mV</m:t>
                    </m:r>
                    <m:r>
                      <m:rPr>
                        <m:nor/>
                      </m:rPr>
                      <a:rPr lang="en-US" sz="2800" b="1" i="0" baseline="-25000" smtClean="0">
                        <a:solidFill>
                          <a:schemeClr val="bg1"/>
                        </a:solidFill>
                        <a:cs typeface="Times New Roman" pitchFamily="18" charset="0"/>
                      </a:rPr>
                      <m:t>e</m:t>
                    </m:r>
                    <m:r>
                      <m:rPr>
                        <m:nor/>
                      </m:rPr>
                      <a:rPr lang="en-US" sz="2800" b="1" i="0" baseline="30000" smtClean="0">
                        <a:solidFill>
                          <a:schemeClr val="bg1"/>
                        </a:solidFill>
                        <a:cs typeface="Times New Roman" pitchFamily="18" charset="0"/>
                      </a:rPr>
                      <m:t>2</m:t>
                    </m:r>
                  </m:oMath>
                </a14:m>
                <a:r>
                  <a:rPr lang="en-US" sz="2800" b="1" dirty="0">
                    <a:solidFill>
                      <a:schemeClr val="bg1"/>
                    </a:solidFill>
                    <a:cs typeface="Times New Roman" panose="02020603050405020304" pitchFamily="18" charset="0"/>
                  </a:rPr>
                  <a:t>----(1) </a:t>
                </a: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7C5406D-B929-C23B-99CB-60A909C97D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270" y="5353481"/>
                <a:ext cx="8599170" cy="764312"/>
              </a:xfrm>
              <a:prstGeom prst="rect">
                <a:avLst/>
              </a:prstGeom>
              <a:blipFill>
                <a:blip r:embed="rId3"/>
                <a:stretch>
                  <a:fillRect l="-1276" b="-1031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22358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05232-55FC-14F6-4E8F-625EA5615B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1A0E1D-B23E-B002-6635-649CEE24E3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B9F5C1-D20B-B59E-9AAD-ACC82ECF4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5" y="-4575"/>
            <a:ext cx="122682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2E9DD7E-6D27-5110-C86C-74B991AB824C}"/>
              </a:ext>
            </a:extLst>
          </p:cNvPr>
          <p:cNvSpPr txBox="1"/>
          <p:nvPr/>
        </p:nvSpPr>
        <p:spPr>
          <a:xfrm>
            <a:off x="826770" y="763725"/>
            <a:ext cx="755523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en-US" sz="2800" b="1" dirty="0">
                <a:solidFill>
                  <a:schemeClr val="bg1"/>
                </a:solidFill>
                <a:cs typeface="Times New Roman" panose="02020603050405020304" pitchFamily="18" charset="0"/>
              </a:rPr>
              <a:t>Gravitational potential energy of the earth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D90CB36-9DA5-8E67-8FBB-30C2D75E9726}"/>
                  </a:ext>
                </a:extLst>
              </p:cNvPr>
              <p:cNvSpPr txBox="1"/>
              <p:nvPr/>
            </p:nvSpPr>
            <p:spPr>
              <a:xfrm>
                <a:off x="826770" y="1434193"/>
                <a:ext cx="3234690" cy="7838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𝑼</m:t>
                      </m:r>
                      <m:r>
                        <a:rPr lang="en-US" sz="2400" b="1" i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𝑮𝑴𝒎</m:t>
                          </m:r>
                        </m:num>
                        <m:den>
                          <m:r>
                            <a:rPr lang="en-US" sz="24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</m:den>
                      </m:f>
                    </m:oMath>
                  </m:oMathPara>
                </a14:m>
                <a:endParaRPr lang="en-US" sz="2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D90CB36-9DA5-8E67-8FBB-30C2D75E97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6770" y="1434193"/>
                <a:ext cx="3234690" cy="78380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9A695AB4-E245-1F4F-44AC-528830F7199B}"/>
              </a:ext>
            </a:extLst>
          </p:cNvPr>
          <p:cNvSpPr txBox="1"/>
          <p:nvPr/>
        </p:nvSpPr>
        <p:spPr>
          <a:xfrm>
            <a:off x="3695700" y="1620557"/>
            <a:ext cx="287274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----------------(2</a:t>
            </a:r>
            <a:r>
              <a:rPr lang="en-US" sz="1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0AE51F8-409C-AB1F-17E4-CA5BD67F7231}"/>
              </a:ext>
            </a:extLst>
          </p:cNvPr>
          <p:cNvSpPr txBox="1"/>
          <p:nvPr/>
        </p:nvSpPr>
        <p:spPr>
          <a:xfrm>
            <a:off x="826770" y="2496085"/>
            <a:ext cx="1064895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buFont typeface="Wingdings" pitchFamily="2" charset="2"/>
              <a:buChar char="Ø"/>
            </a:pPr>
            <a:r>
              <a:rPr lang="en-US" sz="2800" b="1" dirty="0">
                <a:solidFill>
                  <a:schemeClr val="bg1"/>
                </a:solidFill>
                <a:cs typeface="Times New Roman" panose="02020603050405020304" pitchFamily="18" charset="0"/>
              </a:rPr>
              <a:t>In order to escape from the gravitational pull of the planet, the body must be given the K.E equal and opposite to its gravitational potential energy.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5AC3EE4-D50D-7EFC-E6C3-DA174DC7CF8B}"/>
              </a:ext>
            </a:extLst>
          </p:cNvPr>
          <p:cNvSpPr txBox="1"/>
          <p:nvPr/>
        </p:nvSpPr>
        <p:spPr>
          <a:xfrm>
            <a:off x="4061460" y="3998338"/>
            <a:ext cx="314896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From  (1) &amp; (2)</a:t>
            </a:r>
            <a:endParaRPr lang="en-US" sz="28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7015ADA-EACD-BBC1-224B-6C8426941C48}"/>
                  </a:ext>
                </a:extLst>
              </p:cNvPr>
              <p:cNvSpPr txBox="1"/>
              <p:nvPr/>
            </p:nvSpPr>
            <p:spPr>
              <a:xfrm>
                <a:off x="3486150" y="4790855"/>
                <a:ext cx="3554730" cy="8989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sz="2800" b="1" i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en-US" sz="2800" b="1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  <m:sSubSup>
                        <m:sSubSupPr>
                          <m:ctrlPr>
                            <a:rPr lang="en-US" sz="28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800" b="1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𝑽</m:t>
                          </m:r>
                        </m:e>
                        <m:sub>
                          <m:r>
                            <a:rPr lang="en-US" sz="28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𝒆</m:t>
                          </m:r>
                        </m:sub>
                        <m:sup>
                          <m:r>
                            <a:rPr lang="en-US" sz="2800" b="1" i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bSup>
                      <m:r>
                        <a:rPr lang="en-US" sz="2800" b="1" i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𝑮𝑴𝒎</m:t>
                          </m:r>
                        </m:num>
                        <m:den>
                          <m:r>
                            <a:rPr lang="en-US" sz="28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7015ADA-EACD-BBC1-224B-6C8426941C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6150" y="4790855"/>
                <a:ext cx="3554730" cy="89896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0779214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05232-55FC-14F6-4E8F-625EA5615B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1A0E1D-B23E-B002-6635-649CEE24E3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B9F5C1-D20B-B59E-9AAD-ACC82ECF4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68200" cy="6858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FDEEE7D-98E0-FDFC-6C6B-22C2B8795A72}"/>
                  </a:ext>
                </a:extLst>
              </p:cNvPr>
              <p:cNvSpPr txBox="1"/>
              <p:nvPr/>
            </p:nvSpPr>
            <p:spPr>
              <a:xfrm>
                <a:off x="3093720" y="918822"/>
                <a:ext cx="1794510" cy="712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sz="28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𝑽</m:t>
                        </m:r>
                      </m:e>
                      <m:sub>
                        <m:r>
                          <a:rPr lang="en-US" sz="2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𝒆</m:t>
                        </m:r>
                      </m:sub>
                      <m:sup>
                        <m:r>
                          <a:rPr lang="en-US" sz="2800" b="1" i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bSup>
                    <m:r>
                      <a:rPr lang="en-US" sz="2800" b="1" i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1" i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US" sz="2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𝑮𝑴</m:t>
                        </m:r>
                      </m:num>
                      <m:den>
                        <m:r>
                          <a:rPr lang="en-US" sz="2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𝑹</m:t>
                        </m:r>
                      </m:den>
                    </m:f>
                  </m:oMath>
                </a14:m>
                <a:r>
                  <a:rPr lang="en-IN" dirty="0"/>
                  <a:t> 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FDEEE7D-98E0-FDFC-6C6B-22C2B8795A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3720" y="918822"/>
                <a:ext cx="1794510" cy="71263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780428D-3A6C-6550-6DD2-234263809504}"/>
                  </a:ext>
                </a:extLst>
              </p:cNvPr>
              <p:cNvSpPr txBox="1"/>
              <p:nvPr/>
            </p:nvSpPr>
            <p:spPr>
              <a:xfrm>
                <a:off x="2514944" y="1634737"/>
                <a:ext cx="2899410" cy="13653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𝑽</m:t>
                          </m:r>
                        </m:e>
                        <m:sub>
                          <m:r>
                            <a:rPr lang="en-US" sz="28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𝒆</m:t>
                          </m:r>
                        </m:sub>
                      </m:sSub>
                      <m:r>
                        <a:rPr lang="en-US" sz="2800" b="1" i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8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2800" b="1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800" b="1" i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  <m:r>
                                <a:rPr lang="en-US" sz="2800" b="1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𝑮𝑴</m:t>
                              </m:r>
                            </m:num>
                            <m:den>
                              <m:r>
                                <a:rPr lang="en-US" sz="2800" b="1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780428D-3A6C-6550-6DD2-2342638095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4944" y="1634737"/>
                <a:ext cx="2899410" cy="136537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82BFE005-10EA-48F7-9B45-A4ACB6C34029}"/>
                  </a:ext>
                </a:extLst>
              </p:cNvPr>
              <p:cNvSpPr/>
              <p:nvPr/>
            </p:nvSpPr>
            <p:spPr>
              <a:xfrm>
                <a:off x="3099607" y="3008084"/>
                <a:ext cx="4941570" cy="591059"/>
              </a:xfrm>
              <a:prstGeom prst="rect">
                <a:avLst/>
              </a:prstGeom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wrap="square" lIns="68580" tIns="34290" rIns="68580" bIns="34290">
                <a:spAutoFit/>
              </a:bodyPr>
              <a:lstStyle/>
              <a:p>
                <a:r>
                  <a:rPr lang="en-US" sz="2800" b="1" dirty="0">
                    <a:solidFill>
                      <a:schemeClr val="bg1"/>
                    </a:solidFill>
                    <a:sym typeface="Symbol"/>
                  </a:rPr>
                  <a:t>Escape velocity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1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𝑽</m:t>
                        </m:r>
                      </m:e>
                      <m:sub>
                        <m:r>
                          <a:rPr lang="en-US" sz="2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𝒆</m:t>
                        </m:r>
                      </m:sub>
                    </m:sSub>
                    <m:r>
                      <a:rPr lang="en-US" sz="2800" b="1" i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2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800" b="1" i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US" sz="2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𝒈𝑹</m:t>
                        </m:r>
                      </m:e>
                    </m:rad>
                  </m:oMath>
                </a14:m>
                <a:r>
                  <a:rPr lang="en-US" sz="2800" b="1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82BFE005-10EA-48F7-9B45-A4ACB6C3402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9607" y="3008084"/>
                <a:ext cx="4941570" cy="591059"/>
              </a:xfrm>
              <a:prstGeom prst="rect">
                <a:avLst/>
              </a:prstGeom>
              <a:blipFill>
                <a:blip r:embed="rId5"/>
                <a:stretch>
                  <a:fillRect l="-2956" t="-3061" b="-2653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B006655A-753A-614C-95F7-57205660C40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5159782"/>
              </p:ext>
            </p:extLst>
          </p:nvPr>
        </p:nvGraphicFramePr>
        <p:xfrm>
          <a:off x="2873492" y="3774086"/>
          <a:ext cx="5167685" cy="12503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921802" imgH="465695" progId="Equation.DSMT4">
                  <p:embed/>
                </p:oleObj>
              </mc:Choice>
              <mc:Fallback>
                <p:oleObj name="Equation" r:id="rId6" imgW="1921802" imgH="465695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873492" y="3774086"/>
                        <a:ext cx="5167685" cy="125031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9B99DAD3-063A-F6AD-346B-C528B7D3EE9C}"/>
              </a:ext>
            </a:extLst>
          </p:cNvPr>
          <p:cNvSpPr txBox="1"/>
          <p:nvPr/>
        </p:nvSpPr>
        <p:spPr>
          <a:xfrm>
            <a:off x="6660493" y="2002624"/>
            <a:ext cx="5828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But </a:t>
            </a:r>
          </a:p>
        </p:txBody>
      </p:sp>
      <p:sp>
        <p:nvSpPr>
          <p:cNvPr id="17" name="Rounded Rectangular Callout 14">
            <a:extLst>
              <a:ext uri="{FF2B5EF4-FFF2-40B4-BE49-F238E27FC236}">
                <a16:creationId xmlns:a16="http://schemas.microsoft.com/office/drawing/2014/main" id="{5775102F-A662-0A8A-3C18-F72655800025}"/>
              </a:ext>
            </a:extLst>
          </p:cNvPr>
          <p:cNvSpPr/>
          <p:nvPr/>
        </p:nvSpPr>
        <p:spPr>
          <a:xfrm>
            <a:off x="7303772" y="971648"/>
            <a:ext cx="3163462" cy="1317298"/>
          </a:xfrm>
          <a:prstGeom prst="wedgeRoundRectCallout">
            <a:avLst>
              <a:gd name="adj1" fmla="val -27426"/>
              <a:gd name="adj2" fmla="val 123616"/>
              <a:gd name="adj3" fmla="val 16667"/>
            </a:avLst>
          </a:prstGeom>
          <a:solidFill>
            <a:srgbClr val="FF0000"/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8" name="Object 17">
            <a:extLst>
              <a:ext uri="{FF2B5EF4-FFF2-40B4-BE49-F238E27FC236}">
                <a16:creationId xmlns:a16="http://schemas.microsoft.com/office/drawing/2014/main" id="{AC8FD959-E68B-1B59-5895-1CBE6C46CD6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4608796"/>
              </p:ext>
            </p:extLst>
          </p:nvPr>
        </p:nvGraphicFramePr>
        <p:xfrm>
          <a:off x="7717911" y="957461"/>
          <a:ext cx="2335184" cy="1186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771080" imgH="392018" progId="Equation.DSMT4">
                  <p:embed/>
                </p:oleObj>
              </mc:Choice>
              <mc:Fallback>
                <p:oleObj name="Equation" r:id="rId8" imgW="771080" imgH="392018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7717911" y="957461"/>
                        <a:ext cx="2335184" cy="11868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5D250B58-D065-9214-F55C-1180FCC3EE4C}"/>
                  </a:ext>
                </a:extLst>
              </p:cNvPr>
              <p:cNvSpPr/>
              <p:nvPr/>
            </p:nvSpPr>
            <p:spPr>
              <a:xfrm>
                <a:off x="3832123" y="5279288"/>
                <a:ext cx="4016477" cy="561692"/>
              </a:xfrm>
              <a:prstGeom prst="rect">
                <a:avLst/>
              </a:prstGeom>
              <a:ln/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wrap="square" lIns="68580" tIns="34290" rIns="68580" bIns="3429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3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𝑽</m:t>
                        </m:r>
                      </m:e>
                      <m:sub>
                        <m:r>
                          <a:rPr lang="en-US" sz="32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𝒆</m:t>
                        </m:r>
                      </m:sub>
                    </m:sSub>
                    <m:r>
                      <a:rPr lang="en-US" sz="3200" b="1" i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3200" b="1" i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𝟏𝟏</m:t>
                    </m:r>
                    <m:r>
                      <a:rPr lang="en-US" sz="3200" b="1" i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3200" b="1" i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𝟐</m:t>
                    </m:r>
                    <m:r>
                      <m:rPr>
                        <m:nor/>
                      </m:rPr>
                      <a:rPr lang="en-US" sz="3200" b="1" i="1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rPr>
                      <m:t>   </m:t>
                    </m:r>
                    <m:r>
                      <a:rPr lang="en-US" sz="32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𝒌</m:t>
                    </m:r>
                    <m:f>
                      <m:fPr>
                        <m:type m:val="lin"/>
                        <m:ctrlPr>
                          <a:rPr lang="en-US" sz="32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𝒎</m:t>
                        </m:r>
                      </m:num>
                      <m:den>
                        <m:r>
                          <a:rPr lang="en-US" sz="3200" b="1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𝐬𝐞𝐜</m:t>
                        </m:r>
                      </m:den>
                    </m:f>
                  </m:oMath>
                </a14:m>
                <a:r>
                  <a:rPr lang="en-US" sz="3200" b="1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endParaRPr lang="en-US" sz="2000" b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5D250B58-D065-9214-F55C-1180FCC3EE4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2123" y="5279288"/>
                <a:ext cx="4016477" cy="56169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69771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7" grpId="0" animBg="1"/>
      <p:bldP spid="19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05232-55FC-14F6-4E8F-625EA5615B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1A0E1D-B23E-B002-6635-649CEE24E3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B9F5C1-D20B-B59E-9AAD-ACC82ECF4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682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9CDF0B4-196A-31E7-3D03-C21B03C945B7}"/>
              </a:ext>
            </a:extLst>
          </p:cNvPr>
          <p:cNvSpPr txBox="1"/>
          <p:nvPr/>
        </p:nvSpPr>
        <p:spPr>
          <a:xfrm>
            <a:off x="290763" y="102423"/>
            <a:ext cx="1058779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chemeClr val="bg1"/>
                </a:solidFill>
              </a:rPr>
              <a:t>The value of the escape velocity on the earth’s surface is 11.2 km/sec and on the moon it is 2.38 km/sec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chemeClr val="bg1"/>
                </a:solidFill>
              </a:rPr>
              <a:t>If rms velocity of gas molecules is equal or greater than escape velocity, there is no atmosphere on the moon.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chemeClr val="bg1"/>
                </a:solidFill>
              </a:rPr>
              <a:t>It depends upon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2600" dirty="0">
              <a:solidFill>
                <a:schemeClr val="bg1"/>
              </a:solidFill>
            </a:endParaRPr>
          </a:p>
          <a:p>
            <a:r>
              <a:rPr lang="en-US" sz="2600" dirty="0">
                <a:solidFill>
                  <a:schemeClr val="bg1"/>
                </a:solidFill>
              </a:rPr>
              <a:t>	Mass ‘M’ of the earth or planet </a:t>
            </a:r>
          </a:p>
          <a:p>
            <a:r>
              <a:rPr lang="en-US" sz="2600" dirty="0">
                <a:solidFill>
                  <a:schemeClr val="bg1"/>
                </a:solidFill>
              </a:rPr>
              <a:t>	Radius ‘R’ of the earth or planet </a:t>
            </a:r>
            <a:endParaRPr lang="en-IN" sz="2600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6844294-0C91-8F31-1DDC-E01C43003012}"/>
              </a:ext>
            </a:extLst>
          </p:cNvPr>
          <p:cNvSpPr txBox="1"/>
          <p:nvPr/>
        </p:nvSpPr>
        <p:spPr>
          <a:xfrm>
            <a:off x="234114" y="3734443"/>
            <a:ext cx="11723772" cy="23234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rtl="0">
              <a:lnSpc>
                <a:spcPct val="107000"/>
              </a:lnSpc>
            </a:pPr>
            <a:r>
              <a:rPr lang="en-GB" sz="26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25.	A body is projected vertically upwards from the surface of a planet of </a:t>
            </a:r>
            <a:r>
              <a:rPr lang="en-GB" sz="2600" dirty="0">
                <a:solidFill>
                  <a:schemeClr val="bg1"/>
                </a:solidFill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      	</a:t>
            </a:r>
            <a:r>
              <a:rPr lang="en-GB" sz="26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radius R with a velocity equal to half the escape velocity for that 	planet. The maximum height attained by the body is</a:t>
            </a:r>
          </a:p>
          <a:p>
            <a:pPr lvl="0" algn="just" rtl="0">
              <a:lnSpc>
                <a:spcPct val="107000"/>
              </a:lnSpc>
            </a:pPr>
            <a:endParaRPr lang="en-IN" sz="2600" dirty="0">
              <a:solidFill>
                <a:schemeClr val="bg1"/>
              </a:solidFill>
              <a:effectLst/>
              <a:latin typeface="Tahoma" panose="020B060403050404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46380" algn="just">
              <a:lnSpc>
                <a:spcPct val="150000"/>
              </a:lnSpc>
              <a:spcAft>
                <a:spcPts val="800"/>
              </a:spcAft>
            </a:pPr>
            <a:r>
              <a:rPr lang="en-GB" sz="26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		1. R/3  	2. R/2		3. R/4		4. R/5</a:t>
            </a:r>
            <a:endParaRPr lang="en-IN" sz="2600" dirty="0">
              <a:solidFill>
                <a:schemeClr val="bg1"/>
              </a:solidFill>
              <a:effectLst/>
              <a:latin typeface="Tahoma" panose="020B060403050404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181702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05232-55FC-14F6-4E8F-625EA5615B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1A0E1D-B23E-B002-6635-649CEE24E3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B9F5C1-D20B-B59E-9AAD-ACC82ECF4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682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7377CBF-09AC-2A86-8CA8-67043505DC43}"/>
              </a:ext>
            </a:extLst>
          </p:cNvPr>
          <p:cNvSpPr txBox="1"/>
          <p:nvPr/>
        </p:nvSpPr>
        <p:spPr>
          <a:xfrm>
            <a:off x="379494" y="282605"/>
            <a:ext cx="10520153" cy="26637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rtl="0">
              <a:lnSpc>
                <a:spcPct val="107000"/>
              </a:lnSpc>
              <a:spcAft>
                <a:spcPts val="800"/>
              </a:spcAft>
            </a:pPr>
            <a:r>
              <a:rPr lang="en-GB" sz="28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26.	If the radius of a planet is R and its density is p, the 	escape velocity from its surface will be.</a:t>
            </a:r>
          </a:p>
          <a:p>
            <a:pPr lvl="0" algn="just" rtl="0">
              <a:lnSpc>
                <a:spcPct val="107000"/>
              </a:lnSpc>
              <a:spcAft>
                <a:spcPts val="800"/>
              </a:spcAft>
            </a:pPr>
            <a:r>
              <a:rPr lang="en-GB" sz="28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	1.             					2. </a:t>
            </a:r>
          </a:p>
          <a:p>
            <a:pPr lvl="0" algn="just" rtl="0">
              <a:lnSpc>
                <a:spcPct val="107000"/>
              </a:lnSpc>
              <a:spcAft>
                <a:spcPts val="800"/>
              </a:spcAft>
            </a:pPr>
            <a:endParaRPr lang="en-GB" sz="2800" dirty="0">
              <a:solidFill>
                <a:schemeClr val="bg1"/>
              </a:solidFill>
              <a:effectLst/>
              <a:latin typeface="Tahoma" panose="020B0604030504040204" pitchFamily="34" charset="0"/>
              <a:ea typeface="Calibri" panose="020F0502020204030204" pitchFamily="34" charset="0"/>
              <a:cs typeface="Tahoma" panose="020B0604030504040204" pitchFamily="34" charset="0"/>
            </a:endParaRPr>
          </a:p>
          <a:p>
            <a:pPr lvl="0" algn="just" rtl="0">
              <a:lnSpc>
                <a:spcPct val="107000"/>
              </a:lnSpc>
              <a:spcAft>
                <a:spcPts val="800"/>
              </a:spcAft>
            </a:pPr>
            <a:r>
              <a:rPr lang="en-GB" sz="28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	3.						4.  </a:t>
            </a:r>
          </a:p>
        </p:txBody>
      </p:sp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9C12C6DC-DDD7-C8D3-EA51-530EDE5BB93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8662273"/>
              </p:ext>
            </p:extLst>
          </p:nvPr>
        </p:nvGraphicFramePr>
        <p:xfrm>
          <a:off x="1923796" y="1363822"/>
          <a:ext cx="1746250" cy="641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622080" imgH="228600" progId="Equation.DSMT4">
                  <p:embed/>
                </p:oleObj>
              </mc:Choice>
              <mc:Fallback>
                <p:oleObj name="Equation" r:id="rId3" imgW="62208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23796" y="1363822"/>
                        <a:ext cx="1746250" cy="641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0F7A2CC4-AD8C-2CFA-2B86-FA7E1DA592A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8950548"/>
              </p:ext>
            </p:extLst>
          </p:nvPr>
        </p:nvGraphicFramePr>
        <p:xfrm>
          <a:off x="7394715" y="1238993"/>
          <a:ext cx="1683012" cy="6666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648582" imgH="257175" progId="Equation.DSMT4">
                  <p:embed/>
                </p:oleObj>
              </mc:Choice>
              <mc:Fallback>
                <p:oleObj name="Equation" r:id="rId5" imgW="648582" imgH="257175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394715" y="1238993"/>
                        <a:ext cx="1683012" cy="66662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D2888FA1-8468-5B9A-48AD-311279A46C6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2242637"/>
              </p:ext>
            </p:extLst>
          </p:nvPr>
        </p:nvGraphicFramePr>
        <p:xfrm>
          <a:off x="1923796" y="2120244"/>
          <a:ext cx="1431326" cy="1067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575361" imgH="428857" progId="Equation.DSMT4">
                  <p:embed/>
                </p:oleObj>
              </mc:Choice>
              <mc:Fallback>
                <p:oleObj name="Equation" r:id="rId7" imgW="575361" imgH="428857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923796" y="2120244"/>
                        <a:ext cx="1431326" cy="1067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9E652A62-48AB-B472-B384-D9205126427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88480"/>
              </p:ext>
            </p:extLst>
          </p:nvPr>
        </p:nvGraphicFramePr>
        <p:xfrm>
          <a:off x="7466816" y="2249236"/>
          <a:ext cx="1538809" cy="10379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673220" imgH="453532" progId="Equation.DSMT4">
                  <p:embed/>
                </p:oleObj>
              </mc:Choice>
              <mc:Fallback>
                <p:oleObj name="Equation" r:id="rId9" imgW="673220" imgH="453532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466816" y="2249236"/>
                        <a:ext cx="1538809" cy="10379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2C335A7A-56E0-C957-0B34-686AAD5340AF}"/>
              </a:ext>
            </a:extLst>
          </p:cNvPr>
          <p:cNvSpPr txBox="1"/>
          <p:nvPr/>
        </p:nvSpPr>
        <p:spPr>
          <a:xfrm>
            <a:off x="355365" y="3429000"/>
            <a:ext cx="10983195" cy="20338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rtl="0">
              <a:lnSpc>
                <a:spcPct val="107000"/>
              </a:lnSpc>
            </a:pPr>
            <a:r>
              <a:rPr lang="en-GB" sz="28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27.	The escape velocity form the earth is about 11km/second.  	The escape velocity from a planet having twice the radius 	and the same mean density as the earth, is</a:t>
            </a:r>
          </a:p>
          <a:p>
            <a:pPr marL="246380" algn="just">
              <a:lnSpc>
                <a:spcPct val="150000"/>
              </a:lnSpc>
              <a:spcAft>
                <a:spcPts val="800"/>
              </a:spcAft>
            </a:pPr>
            <a:r>
              <a:rPr lang="en-GB" sz="28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	1. 22 km/s		2. 11 km/s       3. 5.5 km/s	  4. 15.5 km/s</a:t>
            </a:r>
            <a:endParaRPr lang="en-IN" sz="2800" dirty="0">
              <a:solidFill>
                <a:schemeClr val="bg1"/>
              </a:solidFill>
              <a:effectLst/>
              <a:latin typeface="Tahoma" panose="020B060403050404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634235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05232-55FC-14F6-4E8F-625EA5615B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1A0E1D-B23E-B002-6635-649CEE24E3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B9F5C1-D20B-B59E-9AAD-ACC82ECF4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682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076C1C7-77C9-254B-EB30-2B889707DB2C}"/>
              </a:ext>
            </a:extLst>
          </p:cNvPr>
          <p:cNvSpPr txBox="1"/>
          <p:nvPr/>
        </p:nvSpPr>
        <p:spPr>
          <a:xfrm>
            <a:off x="304800" y="885786"/>
            <a:ext cx="11179342" cy="3816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GB" altLang="en-US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28.	For a satellite, escape velocity is 11 km/s.  If the satellite is 	launched at an angle of 60</a:t>
            </a:r>
            <a:r>
              <a:rPr kumimoji="0" lang="en-GB" altLang="en-US" sz="2800" b="0" i="0" u="none" strike="noStrike" cap="none" normalizeH="0" baseline="30000" dirty="0">
                <a:ln>
                  <a:noFill/>
                </a:ln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</a:t>
            </a:r>
            <a:r>
              <a:rPr kumimoji="0" lang="en-GB" altLang="en-US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with the vertical, </a:t>
            </a:r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GB" altLang="en-US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then escape velocity will be</a:t>
            </a:r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GB" altLang="en-US" sz="28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GB" altLang="en-US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1. 11 km/s	</a:t>
            </a:r>
            <a:r>
              <a:rPr kumimoji="0" lang="en-GB" altLang="en-US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		</a:t>
            </a:r>
            <a:r>
              <a:rPr kumimoji="0" lang="en-GB" altLang="en-US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2.           km/s</a:t>
            </a:r>
          </a:p>
          <a:p>
            <a:pPr marR="0" lvl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GB" altLang="en-US" sz="28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8" algn="justLow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GB" altLang="en-US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              </a:t>
            </a:r>
          </a:p>
          <a:p>
            <a:pPr marR="0" lvl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GB" sz="28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3.      km/s 			</a:t>
            </a:r>
            <a:r>
              <a:rPr kumimoji="0" lang="en-GB" altLang="en-US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4. 33 km/s</a:t>
            </a:r>
            <a:endParaRPr lang="en-GB" sz="28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 algn="justLow" eaLnBrk="0" fontAlgn="base" hangingPunct="0">
              <a:spcBef>
                <a:spcPct val="0"/>
              </a:spcBef>
              <a:spcAft>
                <a:spcPct val="0"/>
              </a:spcAft>
            </a:pPr>
            <a:endParaRPr lang="en-IN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6CEDFDFF-2CB1-0DE0-6822-9DACDF018E9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5052787"/>
              </p:ext>
            </p:extLst>
          </p:nvPr>
        </p:nvGraphicFramePr>
        <p:xfrm>
          <a:off x="6429121" y="2478275"/>
          <a:ext cx="1042988" cy="665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419040" imgH="266400" progId="Equation.DSMT4">
                  <p:embed/>
                </p:oleObj>
              </mc:Choice>
              <mc:Fallback>
                <p:oleObj name="Equation" r:id="rId3" imgW="419040" imgH="266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429121" y="2478275"/>
                        <a:ext cx="1042988" cy="6651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038A0483-BDD3-DC91-F96F-11462930DE3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1997813"/>
              </p:ext>
            </p:extLst>
          </p:nvPr>
        </p:nvGraphicFramePr>
        <p:xfrm>
          <a:off x="1739265" y="3577463"/>
          <a:ext cx="577850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66400" imgH="431640" progId="Equation.DSMT4">
                  <p:embed/>
                </p:oleObj>
              </mc:Choice>
              <mc:Fallback>
                <p:oleObj name="Equation" r:id="rId5" imgW="266400" imgH="431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739265" y="3577463"/>
                        <a:ext cx="577850" cy="936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7519841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05232-55FC-14F6-4E8F-625EA5615B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1A0E1D-B23E-B002-6635-649CEE24E3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B9F5C1-D20B-B59E-9AAD-ACC82ECF4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682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7B84433-8465-447C-CD8A-E07476D75EC1}"/>
              </a:ext>
            </a:extLst>
          </p:cNvPr>
          <p:cNvSpPr txBox="1"/>
          <p:nvPr/>
        </p:nvSpPr>
        <p:spPr>
          <a:xfrm>
            <a:off x="413584" y="238016"/>
            <a:ext cx="5101391" cy="646331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ORBITAL VELOCITY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F1432F1-FA54-904E-A937-6086CD98894F}"/>
              </a:ext>
            </a:extLst>
          </p:cNvPr>
          <p:cNvSpPr txBox="1"/>
          <p:nvPr/>
        </p:nvSpPr>
        <p:spPr>
          <a:xfrm>
            <a:off x="413584" y="1156941"/>
            <a:ext cx="1084446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The velocity with which a satellite must be projected parallel to the earth’s surface, after parking it in the given orbit, so that it moves around the earth in a circular orbit is knowns as orbital velocity. </a:t>
            </a:r>
            <a:endParaRPr lang="en-IN" sz="2800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7FA991E-872C-05CF-A6F3-EE63D968A4E9}"/>
              </a:ext>
            </a:extLst>
          </p:cNvPr>
          <p:cNvSpPr txBox="1"/>
          <p:nvPr/>
        </p:nvSpPr>
        <p:spPr>
          <a:xfrm>
            <a:off x="427622" y="2820928"/>
            <a:ext cx="7379369" cy="646331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Equation for orbital velocity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2859A19-E468-008E-01B4-0273BBC738D3}"/>
              </a:ext>
            </a:extLst>
          </p:cNvPr>
          <p:cNvSpPr txBox="1"/>
          <p:nvPr/>
        </p:nvSpPr>
        <p:spPr>
          <a:xfrm>
            <a:off x="427622" y="3890763"/>
            <a:ext cx="1058779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Wingdings" pitchFamily="2" charset="2"/>
              <a:buChar char="Ø"/>
            </a:pPr>
            <a:r>
              <a:rPr lang="en-US" sz="2800" b="1" dirty="0">
                <a:solidFill>
                  <a:schemeClr val="bg1"/>
                </a:solidFill>
                <a:cs typeface="Times New Roman" panose="02020603050405020304" pitchFamily="18" charset="0"/>
              </a:rPr>
              <a:t>A satellite of mass ‘m’ revolving around the planet at height ‘h’ in circular orbit from the surface of the planet.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F278D6E-230C-541A-AB89-F6784D68C976}"/>
              </a:ext>
            </a:extLst>
          </p:cNvPr>
          <p:cNvSpPr txBox="1"/>
          <p:nvPr/>
        </p:nvSpPr>
        <p:spPr>
          <a:xfrm>
            <a:off x="395537" y="5068987"/>
            <a:ext cx="1058778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en-US" sz="2800" b="1">
                <a:solidFill>
                  <a:schemeClr val="bg1"/>
                </a:solidFill>
                <a:cs typeface="Times New Roman" panose="02020603050405020304" pitchFamily="18" charset="0"/>
              </a:rPr>
              <a:t>‘M’ &amp; ‘R’ are the mass and radius of the planet</a:t>
            </a:r>
            <a:r>
              <a:rPr lang="en-US" sz="18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C07B3E4-C2A2-8A60-01B8-4D18419660A4}"/>
              </a:ext>
            </a:extLst>
          </p:cNvPr>
          <p:cNvSpPr txBox="1"/>
          <p:nvPr/>
        </p:nvSpPr>
        <p:spPr>
          <a:xfrm>
            <a:off x="427622" y="5889896"/>
            <a:ext cx="794084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en-US" sz="2800" b="1" dirty="0">
                <a:solidFill>
                  <a:schemeClr val="bg1"/>
                </a:solidFill>
                <a:cs typeface="Times New Roman" panose="02020603050405020304" pitchFamily="18" charset="0"/>
              </a:rPr>
              <a:t>V</a:t>
            </a:r>
            <a:r>
              <a:rPr lang="en-US" sz="2800" b="1" baseline="-25000" dirty="0">
                <a:solidFill>
                  <a:schemeClr val="bg1"/>
                </a:solidFill>
                <a:cs typeface="Times New Roman" panose="02020603050405020304" pitchFamily="18" charset="0"/>
              </a:rPr>
              <a:t>0</a:t>
            </a:r>
            <a:r>
              <a:rPr lang="en-US" sz="2800" b="1" dirty="0">
                <a:solidFill>
                  <a:schemeClr val="bg1"/>
                </a:solidFill>
                <a:cs typeface="Times New Roman" panose="02020603050405020304" pitchFamily="18" charset="0"/>
              </a:rPr>
              <a:t> is  the orbital velocity of the satellite.</a:t>
            </a:r>
          </a:p>
        </p:txBody>
      </p:sp>
    </p:spTree>
    <p:extLst>
      <p:ext uri="{BB962C8B-B14F-4D97-AF65-F5344CB8AC3E}">
        <p14:creationId xmlns:p14="http://schemas.microsoft.com/office/powerpoint/2010/main" val="3878500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05232-55FC-14F6-4E8F-625EA5615B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1A0E1D-B23E-B002-6635-649CEE24E3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B9F5C1-D20B-B59E-9AAD-ACC82ECF4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682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46C9A76-2652-4E31-1136-2B2DCA9098E5}"/>
              </a:ext>
            </a:extLst>
          </p:cNvPr>
          <p:cNvSpPr txBox="1"/>
          <p:nvPr/>
        </p:nvSpPr>
        <p:spPr>
          <a:xfrm>
            <a:off x="2234866" y="860753"/>
            <a:ext cx="61361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cs typeface="Times New Roman" panose="02020603050405020304" pitchFamily="18" charset="0"/>
                <a:sym typeface="Symbol"/>
              </a:rPr>
              <a:t></a:t>
            </a:r>
            <a:r>
              <a:rPr lang="en-US" sz="2800" b="1" dirty="0">
                <a:solidFill>
                  <a:schemeClr val="bg1"/>
                </a:solidFill>
                <a:cs typeface="Times New Roman" panose="02020603050405020304" pitchFamily="18" charset="0"/>
              </a:rPr>
              <a:t> Gravitational force  of a planet is </a:t>
            </a:r>
            <a:endParaRPr lang="en-IN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64DD382-9177-200C-63C6-18B78FD980A7}"/>
                  </a:ext>
                </a:extLst>
              </p:cNvPr>
              <p:cNvSpPr txBox="1"/>
              <p:nvPr/>
            </p:nvSpPr>
            <p:spPr>
              <a:xfrm>
                <a:off x="7629523" y="781922"/>
                <a:ext cx="2330116" cy="7741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800" b="1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</a:t>
                </a:r>
                <a14:m>
                  <m:oMath xmlns:m="http://schemas.openxmlformats.org/officeDocument/2006/math">
                    <m:r>
                      <a:rPr lang="en-US" sz="2800" b="1" i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1" i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sz="2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800" b="1" i="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rPr>
                          <m:t>GMm</m:t>
                        </m:r>
                      </m:num>
                      <m:den>
                        <m:sSup>
                          <m:sSupPr>
                            <m:ctrlPr>
                              <a:rPr lang="en-US" sz="28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en-US" sz="2800" b="1" i="0">
                                <a:solidFill>
                                  <a:schemeClr val="bg1"/>
                                </a:solidFill>
                                <a:latin typeface="Times New Roman" pitchFamily="18" charset="0"/>
                                <a:cs typeface="Times New Roman" pitchFamily="18" charset="0"/>
                              </a:rPr>
                              <m:t>r</m:t>
                            </m:r>
                          </m:e>
                          <m:sup>
                            <m:r>
                              <a:rPr lang="en-US" sz="2800" b="1" i="1" smtClean="0">
                                <a:solidFill>
                                  <a:schemeClr val="bg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𝟐</m:t>
                            </m:r>
                          </m:sup>
                        </m:sSup>
                      </m:den>
                    </m:f>
                  </m:oMath>
                </a14:m>
                <a:endParaRPr lang="en-IN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64DD382-9177-200C-63C6-18B78FD980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9523" y="781922"/>
                <a:ext cx="2330116" cy="774199"/>
              </a:xfrm>
              <a:prstGeom prst="rect">
                <a:avLst/>
              </a:prstGeom>
              <a:blipFill>
                <a:blip r:embed="rId3"/>
                <a:stretch>
                  <a:fillRect l="-5497" b="-9449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F3F6172E-5887-DC60-600D-565792246DC4}"/>
              </a:ext>
            </a:extLst>
          </p:cNvPr>
          <p:cNvSpPr txBox="1"/>
          <p:nvPr/>
        </p:nvSpPr>
        <p:spPr>
          <a:xfrm>
            <a:off x="3934325" y="1448699"/>
            <a:ext cx="273718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cs typeface="Times New Roman" panose="02020603050405020304" pitchFamily="18" charset="0"/>
              </a:rPr>
              <a:t>Here, r = R + 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51E8075-DC24-D2A2-2185-6279A1000BF3}"/>
                  </a:ext>
                </a:extLst>
              </p:cNvPr>
              <p:cNvSpPr txBox="1"/>
              <p:nvPr/>
            </p:nvSpPr>
            <p:spPr>
              <a:xfrm>
                <a:off x="3738812" y="2017390"/>
                <a:ext cx="4632158" cy="9389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b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∴</m:t>
                    </m:r>
                    <m:r>
                      <a:rPr lang="en-US" sz="2800" b="1" i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𝐅</m:t>
                    </m:r>
                    <m:r>
                      <a:rPr lang="en-US" sz="2800" b="1" i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800" b="1" i="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rPr>
                          <m:t>GMm</m:t>
                        </m:r>
                      </m:num>
                      <m:den>
                        <m:sSup>
                          <m:sSupPr>
                            <m:ctrlPr>
                              <a:rPr lang="en-US" sz="28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800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m:rPr>
                                    <m:nor/>
                                  </m:rPr>
                                  <a:rPr lang="en-US" sz="2800" b="1" i="0">
                                    <a:solidFill>
                                      <a:schemeClr val="bg1"/>
                                    </a:solidFill>
                                    <a:latin typeface="Times New Roman" pitchFamily="18" charset="0"/>
                                    <a:cs typeface="Times New Roman" pitchFamily="18" charset="0"/>
                                  </a:rPr>
                                  <m:t>R</m:t>
                                </m:r>
                                <m:r>
                                  <m:rPr>
                                    <m:nor/>
                                  </m:rPr>
                                  <a:rPr lang="en-US" sz="2800" b="1" i="0">
                                    <a:solidFill>
                                      <a:schemeClr val="bg1"/>
                                    </a:solidFill>
                                    <a:latin typeface="Times New Roman" pitchFamily="18" charset="0"/>
                                    <a:cs typeface="Times New Roman" pitchFamily="18" charset="0"/>
                                  </a:rPr>
                                  <m:t>+</m:t>
                                </m:r>
                                <m:r>
                                  <m:rPr>
                                    <m:nor/>
                                  </m:rPr>
                                  <a:rPr lang="en-US" sz="2800" b="1" i="0">
                                    <a:solidFill>
                                      <a:schemeClr val="bg1"/>
                                    </a:solidFill>
                                    <a:latin typeface="Times New Roman" pitchFamily="18" charset="0"/>
                                    <a:cs typeface="Times New Roman" pitchFamily="18" charset="0"/>
                                  </a:rPr>
                                  <m:t>h</m:t>
                                </m:r>
                              </m:e>
                            </m:d>
                          </m:e>
                          <m:sup>
                            <m:r>
                              <a:rPr lang="en-US" sz="2800" b="1" i="1" smtClean="0">
                                <a:solidFill>
                                  <a:schemeClr val="bg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𝟐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2800" b="1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………(1</a:t>
                </a:r>
                <a:r>
                  <a:rPr lang="en-US" sz="1800" b="1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51E8075-DC24-D2A2-2185-6279A1000B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8812" y="2017390"/>
                <a:ext cx="4632158" cy="938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376DE368-AF70-0621-893B-5140E25EA89D}"/>
              </a:ext>
            </a:extLst>
          </p:cNvPr>
          <p:cNvSpPr txBox="1"/>
          <p:nvPr/>
        </p:nvSpPr>
        <p:spPr>
          <a:xfrm>
            <a:off x="3569368" y="2998850"/>
            <a:ext cx="532397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cs typeface="Times New Roman" panose="02020603050405020304" pitchFamily="18" charset="0"/>
              </a:rPr>
              <a:t> Centripetal force of a satellite   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AD5DD00-FBC1-B79A-BF99-FB30E2724D27}"/>
                  </a:ext>
                </a:extLst>
              </p:cNvPr>
              <p:cNvSpPr txBox="1"/>
              <p:nvPr/>
            </p:nvSpPr>
            <p:spPr>
              <a:xfrm>
                <a:off x="3869154" y="3578218"/>
                <a:ext cx="3124200" cy="98050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800" b="1" i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m:t>F</m:t>
                      </m:r>
                      <m:r>
                        <m:rPr>
                          <m:nor/>
                        </m:rPr>
                        <a:rPr lang="en-US" sz="2800" b="1" i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800" b="1" i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m:t>m</m:t>
                          </m:r>
                          <m:sSubSup>
                            <m:sSubSupPr>
                              <m:ctrlPr>
                                <a:rPr lang="en-US" sz="2800" b="1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nor/>
                                </m:rPr>
                                <a:rPr lang="en-US" sz="2800" b="1" i="0">
                                  <a:solidFill>
                                    <a:schemeClr val="bg1"/>
                                  </a:solidFill>
                                  <a:latin typeface="Times New Roman" pitchFamily="18" charset="0"/>
                                  <a:cs typeface="Times New Roman" pitchFamily="18" charset="0"/>
                                </a:rPr>
                                <m:t>v</m:t>
                              </m:r>
                            </m:e>
                            <m:sub>
                              <m:r>
                                <a:rPr lang="en-US" sz="2800" b="1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  <a:cs typeface="Times New Roman" pitchFamily="18" charset="0"/>
                                </a:rPr>
                                <m:t>𝟎</m:t>
                              </m:r>
                            </m:sub>
                            <m:sup>
                              <m:r>
                                <a:rPr lang="en-US" sz="2800" b="1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  <a:cs typeface="Times New Roman" pitchFamily="18" charset="0"/>
                                </a:rPr>
                                <m:t>𝟐</m:t>
                              </m:r>
                            </m:sup>
                          </m:sSubSup>
                        </m:num>
                        <m:den>
                          <m:r>
                            <m:rPr>
                              <m:nor/>
                            </m:rPr>
                            <a:rPr lang="en-US" sz="2800" b="1" i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m:t>r</m:t>
                          </m:r>
                        </m:den>
                      </m:f>
                    </m:oMath>
                  </m:oMathPara>
                </a14:m>
                <a:endParaRPr lang="en-US" sz="28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AD5DD00-FBC1-B79A-BF99-FB30E2724D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69154" y="3578218"/>
                <a:ext cx="3124200" cy="98050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C27A7E4-4774-8DC4-C733-C7AA9F3E7007}"/>
                  </a:ext>
                </a:extLst>
              </p:cNvPr>
              <p:cNvSpPr txBox="1"/>
              <p:nvPr/>
            </p:nvSpPr>
            <p:spPr>
              <a:xfrm>
                <a:off x="4792579" y="4547768"/>
                <a:ext cx="3124200" cy="8777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800" b="1" i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rPr>
                      <m:t>F</m:t>
                    </m:r>
                    <m:r>
                      <m:rPr>
                        <m:nor/>
                      </m:rPr>
                      <a:rPr lang="en-US" sz="2800" b="1" i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rPr>
                      <m:t>=</m:t>
                    </m:r>
                    <m:f>
                      <m:fPr>
                        <m:ctrlPr>
                          <a:rPr lang="en-US" sz="2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800" b="1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rPr>
                          <m:t>m</m:t>
                        </m:r>
                        <m:sSubSup>
                          <m:sSubSupPr>
                            <m:ctrlPr>
                              <a:rPr lang="en-US" sz="28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nor/>
                              </m:rPr>
                              <a:rPr lang="en-US" sz="2800" b="1">
                                <a:solidFill>
                                  <a:schemeClr val="bg1"/>
                                </a:solidFill>
                                <a:latin typeface="Times New Roman" pitchFamily="18" charset="0"/>
                                <a:cs typeface="Times New Roman" pitchFamily="18" charset="0"/>
                              </a:rPr>
                              <m:t>v</m:t>
                            </m:r>
                          </m:e>
                          <m:sub>
                            <m:r>
                              <a:rPr lang="en-US" sz="2800" b="1" i="1">
                                <a:solidFill>
                                  <a:schemeClr val="bg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𝟎</m:t>
                            </m:r>
                          </m:sub>
                          <m:sup>
                            <m:r>
                              <a:rPr lang="en-US" sz="2800" b="1" i="1">
                                <a:solidFill>
                                  <a:schemeClr val="bg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𝟐</m:t>
                            </m:r>
                          </m:sup>
                        </m:sSubSup>
                      </m:num>
                      <m:den>
                        <m:d>
                          <m:dPr>
                            <m:ctrlPr>
                              <a:rPr lang="en-US" sz="28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nor/>
                              </m:rPr>
                              <a:rPr lang="en-US" sz="2800" b="1" i="0">
                                <a:solidFill>
                                  <a:schemeClr val="bg1"/>
                                </a:solidFill>
                                <a:latin typeface="Times New Roman" pitchFamily="18" charset="0"/>
                                <a:cs typeface="Times New Roman" pitchFamily="18" charset="0"/>
                              </a:rPr>
                              <m:t>R</m:t>
                            </m:r>
                            <m:r>
                              <m:rPr>
                                <m:nor/>
                              </m:rPr>
                              <a:rPr lang="en-US" sz="2800" b="1" i="0">
                                <a:solidFill>
                                  <a:schemeClr val="bg1"/>
                                </a:solidFill>
                                <a:latin typeface="Times New Roman" pitchFamily="18" charset="0"/>
                                <a:cs typeface="Times New Roman" pitchFamily="18" charset="0"/>
                              </a:rPr>
                              <m:t>+</m:t>
                            </m:r>
                            <m:r>
                              <m:rPr>
                                <m:nor/>
                              </m:rPr>
                              <a:rPr lang="en-US" sz="2800" b="1" i="0">
                                <a:solidFill>
                                  <a:schemeClr val="bg1"/>
                                </a:solidFill>
                                <a:latin typeface="Times New Roman" pitchFamily="18" charset="0"/>
                                <a:cs typeface="Times New Roman" pitchFamily="18" charset="0"/>
                              </a:rPr>
                              <m:t>h</m:t>
                            </m:r>
                          </m:e>
                        </m:d>
                      </m:den>
                    </m:f>
                  </m:oMath>
                </a14:m>
                <a:r>
                  <a:rPr lang="en-US" sz="2800" b="1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……..(2</a:t>
                </a:r>
                <a:r>
                  <a:rPr lang="en-US" sz="1800" b="1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C27A7E4-4774-8DC4-C733-C7AA9F3E70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2579" y="4547768"/>
                <a:ext cx="3124200" cy="87774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2014306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05232-55FC-14F6-4E8F-625EA5615B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1A0E1D-B23E-B002-6635-649CEE24E3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B9F5C1-D20B-B59E-9AAD-ACC82ECF4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68200" cy="6858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929AE7F-8481-A448-E630-0F7C29B17D89}"/>
                  </a:ext>
                </a:extLst>
              </p:cNvPr>
              <p:cNvSpPr txBox="1"/>
              <p:nvPr/>
            </p:nvSpPr>
            <p:spPr>
              <a:xfrm>
                <a:off x="1988720" y="582613"/>
                <a:ext cx="3364831" cy="8777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800" b="1" i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rPr>
                      <m:t>F</m:t>
                    </m:r>
                    <m:r>
                      <m:rPr>
                        <m:nor/>
                      </m:rPr>
                      <a:rPr lang="en-US" sz="2800" b="1" i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rPr>
                      <m:t>=</m:t>
                    </m:r>
                    <m:f>
                      <m:fPr>
                        <m:ctrlPr>
                          <a:rPr lang="en-US" sz="2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800" b="1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rPr>
                          <m:t>m</m:t>
                        </m:r>
                        <m:sSubSup>
                          <m:sSubSupPr>
                            <m:ctrlPr>
                              <a:rPr lang="en-US" sz="28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nor/>
                              </m:rPr>
                              <a:rPr lang="en-US" sz="2800" b="1">
                                <a:solidFill>
                                  <a:schemeClr val="bg1"/>
                                </a:solidFill>
                                <a:latin typeface="Times New Roman" pitchFamily="18" charset="0"/>
                                <a:cs typeface="Times New Roman" pitchFamily="18" charset="0"/>
                              </a:rPr>
                              <m:t>v</m:t>
                            </m:r>
                          </m:e>
                          <m:sub>
                            <m:r>
                              <a:rPr lang="en-US" sz="2800" b="1" i="1">
                                <a:solidFill>
                                  <a:schemeClr val="bg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𝟎</m:t>
                            </m:r>
                          </m:sub>
                          <m:sup>
                            <m:r>
                              <a:rPr lang="en-US" sz="2800" b="1" i="1">
                                <a:solidFill>
                                  <a:schemeClr val="bg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𝟐</m:t>
                            </m:r>
                          </m:sup>
                        </m:sSubSup>
                      </m:num>
                      <m:den>
                        <m:d>
                          <m:dPr>
                            <m:ctrlPr>
                              <a:rPr lang="en-US" sz="28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nor/>
                              </m:rPr>
                              <a:rPr lang="en-US" sz="2800" b="1" i="0">
                                <a:solidFill>
                                  <a:schemeClr val="bg1"/>
                                </a:solidFill>
                                <a:latin typeface="Times New Roman" pitchFamily="18" charset="0"/>
                                <a:cs typeface="Times New Roman" pitchFamily="18" charset="0"/>
                              </a:rPr>
                              <m:t>R</m:t>
                            </m:r>
                            <m:r>
                              <m:rPr>
                                <m:nor/>
                              </m:rPr>
                              <a:rPr lang="en-US" sz="2800" b="1" i="0">
                                <a:solidFill>
                                  <a:schemeClr val="bg1"/>
                                </a:solidFill>
                                <a:latin typeface="Times New Roman" pitchFamily="18" charset="0"/>
                                <a:cs typeface="Times New Roman" pitchFamily="18" charset="0"/>
                              </a:rPr>
                              <m:t>+</m:t>
                            </m:r>
                            <m:r>
                              <m:rPr>
                                <m:nor/>
                              </m:rPr>
                              <a:rPr lang="en-US" sz="2800" b="1" i="0">
                                <a:solidFill>
                                  <a:schemeClr val="bg1"/>
                                </a:solidFill>
                                <a:latin typeface="Times New Roman" pitchFamily="18" charset="0"/>
                                <a:cs typeface="Times New Roman" pitchFamily="18" charset="0"/>
                              </a:rPr>
                              <m:t>h</m:t>
                            </m:r>
                          </m:e>
                        </m:d>
                      </m:den>
                    </m:f>
                  </m:oMath>
                </a14:m>
                <a:r>
                  <a:rPr lang="en-US" sz="2800" b="1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……..(2</a:t>
                </a:r>
                <a:r>
                  <a:rPr lang="en-US" sz="1800" b="1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929AE7F-8481-A448-E630-0F7C29B17D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8720" y="582613"/>
                <a:ext cx="3364831" cy="87774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2028ED7E-BD6F-6264-F786-0544545E743C}"/>
              </a:ext>
            </a:extLst>
          </p:cNvPr>
          <p:cNvSpPr txBox="1"/>
          <p:nvPr/>
        </p:nvSpPr>
        <p:spPr>
          <a:xfrm>
            <a:off x="1363077" y="1480116"/>
            <a:ext cx="938463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cs typeface="Times New Roman" panose="02020603050405020304" pitchFamily="18" charset="0"/>
              </a:rPr>
              <a:t>Gravitational force of the planet = Centripetal force of the satellite </a:t>
            </a:r>
            <a:endParaRPr lang="en-IN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3889FC0-8EAC-CAED-ECA4-70C0CCB4C922}"/>
                  </a:ext>
                </a:extLst>
              </p:cNvPr>
              <p:cNvSpPr txBox="1"/>
              <p:nvPr/>
            </p:nvSpPr>
            <p:spPr>
              <a:xfrm>
                <a:off x="375485" y="2300068"/>
                <a:ext cx="4551947" cy="10411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∴</m:t>
                      </m:r>
                      <m:r>
                        <m:rPr>
                          <m:nor/>
                        </m:rPr>
                        <a:rPr lang="en-US" sz="2800" b="1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  </m:t>
                      </m:r>
                      <m:f>
                        <m:fPr>
                          <m:ctrlPr>
                            <a:rPr lang="en-US" sz="28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𝑮𝑴𝒎</m:t>
                          </m:r>
                        </m:num>
                        <m:den>
                          <m:sSup>
                            <m:sSupPr>
                              <m:ctrlPr>
                                <a:rPr lang="en-US" sz="2800" b="1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800" b="1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800" b="1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𝑹</m:t>
                                  </m:r>
                                  <m:r>
                                    <a:rPr lang="en-US" sz="2800" b="1" i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sz="2800" b="1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𝒉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2800" b="1" i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den>
                      </m:f>
                      <m:r>
                        <a:rPr lang="en-US" sz="2800" b="1" i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  <m:sSubSup>
                            <m:sSubSupPr>
                              <m:ctrlPr>
                                <a:rPr lang="en-US" sz="2800" b="1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800" b="1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𝑽</m:t>
                              </m:r>
                            </m:e>
                            <m:sub>
                              <m:r>
                                <a:rPr lang="en-US" sz="2800" b="1" i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b>
                            <m:sup>
                              <m:r>
                                <a:rPr lang="en-US" sz="2800" b="1" i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bSup>
                        </m:num>
                        <m:den>
                          <m:d>
                            <m:dPr>
                              <m:ctrlPr>
                                <a:rPr lang="en-US" sz="2800" b="1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b="1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  <m:r>
                                <a:rPr lang="en-US" sz="2800" b="1" i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2800" b="1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𝒉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sz="18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3889FC0-8EAC-CAED-ECA4-70C0CCB4C9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485" y="2300068"/>
                <a:ext cx="4551947" cy="104111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41679C1E-0305-DACA-5A46-1925CAC033A5}"/>
                  </a:ext>
                </a:extLst>
              </p:cNvPr>
              <p:cNvSpPr txBox="1"/>
              <p:nvPr/>
            </p:nvSpPr>
            <p:spPr>
              <a:xfrm>
                <a:off x="1278856" y="3225420"/>
                <a:ext cx="4174958" cy="9626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8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8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US" sz="28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𝒐</m:t>
                          </m:r>
                        </m:sub>
                        <m:sup>
                          <m:r>
                            <a:rPr lang="en-US" sz="2800" b="1" i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bSup>
                      <m:r>
                        <a:rPr lang="en-US" sz="2800" b="1" i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sz="2800" b="1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 </m:t>
                      </m:r>
                      <m:f>
                        <m:fPr>
                          <m:ctrlPr>
                            <a:rPr lang="en-US" sz="28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𝑮𝑴</m:t>
                          </m:r>
                        </m:num>
                        <m:den>
                          <m:d>
                            <m:dPr>
                              <m:ctrlPr>
                                <a:rPr lang="en-US" sz="2800" b="1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b="1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  <m:r>
                                <a:rPr lang="en-US" sz="2800" b="1" i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2800" b="1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𝒉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41679C1E-0305-DACA-5A46-1925CAC033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8856" y="3225420"/>
                <a:ext cx="4174958" cy="96269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9926F4A-4B2F-8E7F-2E27-51EE565CFCDE}"/>
                  </a:ext>
                </a:extLst>
              </p:cNvPr>
              <p:cNvSpPr txBox="1"/>
              <p:nvPr/>
            </p:nvSpPr>
            <p:spPr>
              <a:xfrm>
                <a:off x="1551571" y="4045409"/>
                <a:ext cx="3629527" cy="13653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8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800" b="1" i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𝐕</m:t>
                          </m:r>
                        </m:e>
                        <m:sub>
                          <m:r>
                            <a:rPr lang="en-US" sz="2800" b="1" i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𝐨</m:t>
                          </m:r>
                        </m:sub>
                        <m:sup/>
                      </m:sSubSup>
                      <m:r>
                        <a:rPr lang="en-US" sz="2800" b="1" i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sz="2800" b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 </m:t>
                      </m:r>
                      <m:rad>
                        <m:radPr>
                          <m:degHide m:val="on"/>
                          <m:ctrlPr>
                            <a:rPr lang="en-US" sz="28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2800" b="1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800" b="1" i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𝐆𝐌</m:t>
                              </m:r>
                            </m:num>
                            <m:den>
                              <m:d>
                                <m:dPr>
                                  <m:ctrlPr>
                                    <a:rPr lang="en-US" sz="2800" b="1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800" b="1" i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𝐑</m:t>
                                  </m:r>
                                  <m:r>
                                    <a:rPr lang="en-US" sz="2800" b="1" i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sz="2800" b="1" i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𝐡</m:t>
                                  </m:r>
                                </m:e>
                              </m:d>
                            </m:den>
                          </m:f>
                        </m:e>
                      </m:ra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9926F4A-4B2F-8E7F-2E27-51EE565CFC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1571" y="4045409"/>
                <a:ext cx="3629527" cy="136537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5541DAF9-4F62-CA3A-1424-D172A621F76D}"/>
              </a:ext>
            </a:extLst>
          </p:cNvPr>
          <p:cNvSpPr txBox="1"/>
          <p:nvPr/>
        </p:nvSpPr>
        <p:spPr>
          <a:xfrm>
            <a:off x="2414837" y="5410783"/>
            <a:ext cx="251259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cs typeface="Times New Roman" panose="02020603050405020304" pitchFamily="18" charset="0"/>
              </a:rPr>
              <a:t>But   h&lt;&lt;R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DD26DB0-64AD-6D74-E582-6A0B38B91C25}"/>
                  </a:ext>
                </a:extLst>
              </p:cNvPr>
              <p:cNvSpPr txBox="1"/>
              <p:nvPr/>
            </p:nvSpPr>
            <p:spPr>
              <a:xfrm>
                <a:off x="6166684" y="2147134"/>
                <a:ext cx="4107781" cy="138129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∴</m:t>
                      </m:r>
                      <m:r>
                        <m:rPr>
                          <m:nor/>
                        </m:rPr>
                        <a:rPr lang="en-US" sz="2800" b="1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  </m:t>
                      </m:r>
                      <m:sSub>
                        <m:sSubPr>
                          <m:ctrlPr>
                            <a:rPr lang="en-US" sz="28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nor/>
                            </m:rPr>
                            <a:rPr lang="en-US" sz="2800" b="1" i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V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US" sz="2800" b="1" i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m:rPr>
                          <m:nor/>
                        </m:rPr>
                        <a:rPr lang="en-US" sz="2800" b="1" i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8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2800" b="1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sz="2800" b="1" i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GM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sz="2800" b="1" i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R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DD26DB0-64AD-6D74-E582-6A0B38B91C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6684" y="2147134"/>
                <a:ext cx="4107781" cy="138129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6" name="Object 25">
            <a:extLst>
              <a:ext uri="{FF2B5EF4-FFF2-40B4-BE49-F238E27FC236}">
                <a16:creationId xmlns:a16="http://schemas.microsoft.com/office/drawing/2014/main" id="{681A09C0-EF7D-4D1C-7361-294BBF62F33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26183636"/>
              </p:ext>
            </p:extLst>
          </p:nvPr>
        </p:nvGraphicFramePr>
        <p:xfrm>
          <a:off x="7434636" y="3357025"/>
          <a:ext cx="2395874" cy="1662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917870" imgH="637377" progId="Equation.DSMT4">
                  <p:embed/>
                </p:oleObj>
              </mc:Choice>
              <mc:Fallback>
                <p:oleObj name="Equation" r:id="rId8" imgW="917870" imgH="637377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7434636" y="3357025"/>
                        <a:ext cx="2395874" cy="16621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88DEAEC0-AD5A-C94E-BBAF-5D5B0BFCFEE0}"/>
                  </a:ext>
                </a:extLst>
              </p:cNvPr>
              <p:cNvSpPr txBox="1"/>
              <p:nvPr/>
            </p:nvSpPr>
            <p:spPr>
              <a:xfrm>
                <a:off x="5128961" y="5368790"/>
                <a:ext cx="4491790" cy="549253"/>
              </a:xfrm>
              <a:prstGeom prst="rect">
                <a:avLst/>
              </a:prstGeom>
              <a:ln/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sz="2800" b="1" dirty="0">
                    <a:solidFill>
                      <a:schemeClr val="tx1"/>
                    </a:solidFill>
                    <a:cs typeface="Times New Roman" panose="02020603050405020304" pitchFamily="18" charset="0"/>
                  </a:rPr>
                  <a:t>Orbital velocity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2800" b="1" i="0">
                            <a:solidFill>
                              <a:schemeClr val="tx1"/>
                            </a:solidFill>
                            <a:cs typeface="Times New Roman" pitchFamily="18" charset="0"/>
                          </a:rPr>
                          <m:t>V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2800" b="1" i="0">
                            <a:solidFill>
                              <a:schemeClr val="tx1"/>
                            </a:solidFill>
                            <a:cs typeface="Times New Roman" pitchFamily="18" charset="0"/>
                          </a:rPr>
                          <m:t>0</m:t>
                        </m:r>
                      </m:sub>
                    </m:sSub>
                    <m:r>
                      <m:rPr>
                        <m:nor/>
                      </m:rPr>
                      <a:rPr lang="en-US" sz="2800" b="1" i="0">
                        <a:solidFill>
                          <a:schemeClr val="tx1"/>
                        </a:solidFill>
                        <a:cs typeface="Times New Roman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m:rPr>
                            <m:nor/>
                          </m:rPr>
                          <a:rPr lang="en-US" sz="2800" b="1" i="0">
                            <a:solidFill>
                              <a:schemeClr val="tx1"/>
                            </a:solidFill>
                            <a:cs typeface="Times New Roman" pitchFamily="18" charset="0"/>
                          </a:rPr>
                          <m:t>gR</m:t>
                        </m:r>
                      </m:e>
                    </m:rad>
                  </m:oMath>
                </a14:m>
                <a:r>
                  <a:rPr lang="en-US" sz="2800" b="1" dirty="0">
                    <a:solidFill>
                      <a:schemeClr val="tx1"/>
                    </a:solidFill>
                    <a:cs typeface="Times New Roman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88DEAEC0-AD5A-C94E-BBAF-5D5B0BFCFE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8961" y="5368790"/>
                <a:ext cx="4491790" cy="549253"/>
              </a:xfrm>
              <a:prstGeom prst="rect">
                <a:avLst/>
              </a:prstGeom>
              <a:blipFill>
                <a:blip r:embed="rId10"/>
                <a:stretch>
                  <a:fillRect l="-2710" t="-7692" b="-28571"/>
                </a:stretch>
              </a:blipFill>
              <a:ln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B639F9C8-FEB2-103D-9B39-311DE92C9023}"/>
              </a:ext>
            </a:extLst>
          </p:cNvPr>
          <p:cNvCxnSpPr>
            <a:cxnSpLocks/>
          </p:cNvCxnSpPr>
          <p:nvPr/>
        </p:nvCxnSpPr>
        <p:spPr>
          <a:xfrm flipV="1">
            <a:off x="4840203" y="3082050"/>
            <a:ext cx="2534653" cy="1690217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7411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05232-55FC-14F6-4E8F-625EA5615B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1A0E1D-B23E-B002-6635-649CEE24E3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B9F5C1-D20B-B59E-9AAD-ACC82ECF4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682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58646AD-C79E-1745-D126-02D919FFD211}"/>
              </a:ext>
            </a:extLst>
          </p:cNvPr>
          <p:cNvSpPr txBox="1"/>
          <p:nvPr/>
        </p:nvSpPr>
        <p:spPr>
          <a:xfrm>
            <a:off x="589547" y="322029"/>
            <a:ext cx="10784305" cy="47636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rtl="0">
              <a:lnSpc>
                <a:spcPct val="107000"/>
              </a:lnSpc>
            </a:pPr>
            <a:r>
              <a:rPr lang="en-GB" sz="28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29. Select the correct statement from the following </a:t>
            </a:r>
          </a:p>
          <a:p>
            <a:pPr lvl="0" rtl="0">
              <a:lnSpc>
                <a:spcPct val="107000"/>
              </a:lnSpc>
            </a:pPr>
            <a:endParaRPr lang="en-IN" sz="2800" dirty="0">
              <a:solidFill>
                <a:schemeClr val="bg1"/>
              </a:solidFill>
              <a:effectLst/>
              <a:latin typeface="Tahoma" panose="020B060403050404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60730" indent="-514350">
              <a:lnSpc>
                <a:spcPct val="107000"/>
              </a:lnSpc>
              <a:buAutoNum type="arabicPeriod"/>
            </a:pPr>
            <a:r>
              <a:rPr lang="en-GB" sz="28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The orbital velocity of a satellite increases with the radius </a:t>
            </a:r>
          </a:p>
          <a:p>
            <a:pPr marL="246380">
              <a:lnSpc>
                <a:spcPct val="107000"/>
              </a:lnSpc>
            </a:pPr>
            <a:r>
              <a:rPr lang="en-GB" sz="2800" dirty="0">
                <a:solidFill>
                  <a:schemeClr val="bg1"/>
                </a:solidFill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     </a:t>
            </a:r>
            <a:r>
              <a:rPr lang="en-GB" sz="28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of  the orbit</a:t>
            </a:r>
            <a:endParaRPr lang="en-IN" sz="2800" dirty="0">
              <a:solidFill>
                <a:schemeClr val="bg1"/>
              </a:solidFill>
              <a:effectLst/>
              <a:latin typeface="Tahoma" panose="020B060403050404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98830" indent="-514350">
              <a:lnSpc>
                <a:spcPct val="107000"/>
              </a:lnSpc>
              <a:buAutoNum type="arabicPeriod" startAt="2"/>
            </a:pPr>
            <a:r>
              <a:rPr lang="en-GB" sz="28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Escape velocity of a particle from the surface of the </a:t>
            </a:r>
          </a:p>
          <a:p>
            <a:pPr marL="284480">
              <a:lnSpc>
                <a:spcPct val="107000"/>
              </a:lnSpc>
            </a:pPr>
            <a:r>
              <a:rPr lang="en-GB" sz="28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     earth   depends on the speed with which it is fired</a:t>
            </a:r>
            <a:endParaRPr lang="en-IN" sz="2800" dirty="0">
              <a:solidFill>
                <a:schemeClr val="bg1"/>
              </a:solidFill>
              <a:effectLst/>
              <a:latin typeface="Tahoma" panose="020B060403050404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60730" indent="-514350">
              <a:lnSpc>
                <a:spcPct val="107000"/>
              </a:lnSpc>
              <a:buAutoNum type="arabicPeriod" startAt="3"/>
            </a:pPr>
            <a:r>
              <a:rPr lang="en-GB" sz="28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The time period of a satellite does not depend on the </a:t>
            </a:r>
          </a:p>
          <a:p>
            <a:pPr marL="246380">
              <a:lnSpc>
                <a:spcPct val="107000"/>
              </a:lnSpc>
            </a:pPr>
            <a:r>
              <a:rPr lang="en-GB" sz="2800" dirty="0">
                <a:solidFill>
                  <a:schemeClr val="bg1"/>
                </a:solidFill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     </a:t>
            </a:r>
            <a:r>
              <a:rPr lang="en-GB" sz="28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radius of the orbit</a:t>
            </a:r>
            <a:endParaRPr lang="en-IN" sz="2800" dirty="0">
              <a:solidFill>
                <a:schemeClr val="bg1"/>
              </a:solidFill>
              <a:effectLst/>
              <a:latin typeface="Tahoma" panose="020B060403050404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60730" indent="-514350">
              <a:lnSpc>
                <a:spcPct val="107000"/>
              </a:lnSpc>
              <a:spcAft>
                <a:spcPts val="800"/>
              </a:spcAft>
              <a:buAutoNum type="arabicPeriod" startAt="4"/>
            </a:pPr>
            <a:r>
              <a:rPr lang="en-GB" sz="28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The orbital velocity is inversely proportional to the </a:t>
            </a:r>
          </a:p>
          <a:p>
            <a:pPr marL="246380">
              <a:lnSpc>
                <a:spcPct val="107000"/>
              </a:lnSpc>
              <a:spcAft>
                <a:spcPts val="800"/>
              </a:spcAft>
            </a:pPr>
            <a:r>
              <a:rPr lang="en-GB" sz="2800" dirty="0">
                <a:solidFill>
                  <a:schemeClr val="bg1"/>
                </a:solidFill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     </a:t>
            </a:r>
            <a:r>
              <a:rPr lang="en-GB" sz="28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square   root of the radius of the orbit</a:t>
            </a:r>
            <a:endParaRPr lang="en-IN" sz="2800" dirty="0">
              <a:solidFill>
                <a:schemeClr val="bg1"/>
              </a:solidFill>
              <a:effectLst/>
              <a:latin typeface="Tahoma" panose="020B060403050404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485838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05232-55FC-14F6-4E8F-625EA5615B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1A0E1D-B23E-B002-6635-649CEE24E3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B9F5C1-D20B-B59E-9AAD-ACC82ECF4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682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5390F42-C7AD-3512-2030-78D8520380DC}"/>
              </a:ext>
            </a:extLst>
          </p:cNvPr>
          <p:cNvSpPr txBox="1"/>
          <p:nvPr/>
        </p:nvSpPr>
        <p:spPr>
          <a:xfrm>
            <a:off x="661243" y="431735"/>
            <a:ext cx="4309303" cy="500137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68580" tIns="34290" rIns="68580" bIns="34290" rtlCol="0">
            <a:spAutoFit/>
          </a:bodyPr>
          <a:lstStyle/>
          <a:p>
            <a:r>
              <a:rPr lang="en-US"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EARTH  SATELLITES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1F40048-F22D-3415-86A9-B24BDE02F735}"/>
              </a:ext>
            </a:extLst>
          </p:cNvPr>
          <p:cNvSpPr txBox="1"/>
          <p:nvPr/>
        </p:nvSpPr>
        <p:spPr>
          <a:xfrm>
            <a:off x="516362" y="1275724"/>
            <a:ext cx="1079031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800" dirty="0">
                <a:solidFill>
                  <a:schemeClr val="bg1"/>
                </a:solidFill>
              </a:rPr>
              <a:t>Objects which revolve around the earth are called earth satellites. 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800" dirty="0">
                <a:solidFill>
                  <a:schemeClr val="bg1"/>
                </a:solidFill>
              </a:rPr>
              <a:t>The motion of the earth satellites is very similar to that of planets around the sun and hence Kepler’s laws of planetary motion can be applied. 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800" dirty="0">
                <a:solidFill>
                  <a:schemeClr val="bg1"/>
                </a:solidFill>
              </a:rPr>
              <a:t>The orbits of earth satellites are circular or elliptical. 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800" dirty="0">
                <a:solidFill>
                  <a:schemeClr val="bg1"/>
                </a:solidFill>
              </a:rPr>
              <a:t>Moon is the only natural earth’s satellite. </a:t>
            </a:r>
            <a:endParaRPr lang="en-IN" sz="2800" dirty="0">
              <a:solidFill>
                <a:schemeClr val="bg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A2A2184-CB2C-C5F3-E41D-E2FD723F39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4268" y="4045455"/>
            <a:ext cx="3783932" cy="281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270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05232-55FC-14F6-4E8F-625EA5615B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1A0E1D-B23E-B002-6635-649CEE24E3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B9F5C1-D20B-B59E-9AAD-ACC82ECF4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682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C5CACEE-E138-C7BA-CAAD-C2A1C46754A1}"/>
              </a:ext>
            </a:extLst>
          </p:cNvPr>
          <p:cNvSpPr txBox="1"/>
          <p:nvPr/>
        </p:nvSpPr>
        <p:spPr>
          <a:xfrm>
            <a:off x="504825" y="748755"/>
            <a:ext cx="1065195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bg1"/>
                </a:solidFill>
              </a:rPr>
              <a:t>The orbit of moon around is nearly circular. The time period of moon around the earth is approximately 27.3 days.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bg1"/>
                </a:solidFill>
              </a:rPr>
              <a:t>This time period is roughly equal to the rotation period of moon about its own axis.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bg1"/>
                </a:solidFill>
              </a:rPr>
              <a:t>Due to this reason we always observe only one side and we are not able to see the other side of moon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bg1"/>
                </a:solidFill>
              </a:rPr>
              <a:t>Number of man made satellites which are called artificial satellites are launched into different orbits around earth.  </a:t>
            </a:r>
            <a:endParaRPr lang="en-IN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105906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05232-55FC-14F6-4E8F-625EA5615B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1A0E1D-B23E-B002-6635-649CEE24E3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B9F5C1-D20B-B59E-9AAD-ACC82ECF4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682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AC1FF47-A409-8D01-8630-5BF909E2E13E}"/>
              </a:ext>
            </a:extLst>
          </p:cNvPr>
          <p:cNvSpPr txBox="1"/>
          <p:nvPr/>
        </p:nvSpPr>
        <p:spPr>
          <a:xfrm>
            <a:off x="1691003" y="485274"/>
            <a:ext cx="7003819" cy="50013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68580" tIns="34290" rIns="68580" bIns="34290" rtlCol="0">
            <a:spAutoFit/>
          </a:bodyPr>
          <a:lstStyle/>
          <a:p>
            <a:r>
              <a:rPr lang="en-US" sz="2800" b="1" cap="all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time period of earth satellites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7AB24A-87CD-3372-5C33-CEABB7EF1D35}"/>
              </a:ext>
            </a:extLst>
          </p:cNvPr>
          <p:cNvSpPr txBox="1"/>
          <p:nvPr/>
        </p:nvSpPr>
        <p:spPr>
          <a:xfrm>
            <a:off x="1198426" y="1297087"/>
            <a:ext cx="1001500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The velocity with which a satellite is launched makes it revolve around the earth in a particular orbit.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Consider a satellite revolving around the earth at a heigh ‘h’ above the surface of the earth. The satellite revolves around earth in circular orbit at a height (R</a:t>
            </a:r>
            <a:r>
              <a:rPr lang="en-US" sz="2800" baseline="-25000" dirty="0">
                <a:solidFill>
                  <a:schemeClr val="bg1"/>
                </a:solidFill>
              </a:rPr>
              <a:t>E </a:t>
            </a:r>
            <a:r>
              <a:rPr lang="en-US" sz="2800" dirty="0">
                <a:solidFill>
                  <a:schemeClr val="bg1"/>
                </a:solidFill>
              </a:rPr>
              <a:t>+ h) from the </a:t>
            </a:r>
            <a:r>
              <a:rPr lang="en-US" sz="2800" dirty="0" err="1">
                <a:solidFill>
                  <a:schemeClr val="bg1"/>
                </a:solidFill>
              </a:rPr>
              <a:t>centre</a:t>
            </a:r>
            <a:r>
              <a:rPr lang="en-US" sz="2800" dirty="0">
                <a:solidFill>
                  <a:schemeClr val="bg1"/>
                </a:solidFill>
              </a:rPr>
              <a:t> of the earth.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The required centripetal force is provided by the gravitational force between earth and the satellite.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Let R</a:t>
            </a:r>
            <a:r>
              <a:rPr lang="en-US" sz="2800" baseline="-25000" dirty="0">
                <a:solidFill>
                  <a:schemeClr val="bg1"/>
                </a:solidFill>
              </a:rPr>
              <a:t>E</a:t>
            </a:r>
            <a:r>
              <a:rPr lang="en-US" sz="2800" dirty="0">
                <a:solidFill>
                  <a:schemeClr val="bg1"/>
                </a:solidFill>
              </a:rPr>
              <a:t> = Radius of earth </a:t>
            </a:r>
            <a:endParaRPr lang="en-IN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6990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05232-55FC-14F6-4E8F-625EA5615B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1A0E1D-B23E-B002-6635-649CEE24E3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B9F5C1-D20B-B59E-9AAD-ACC82ECF4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68200" cy="6858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A5E2387-3436-58DB-1D50-750D2A95A755}"/>
                  </a:ext>
                </a:extLst>
              </p:cNvPr>
              <p:cNvSpPr txBox="1"/>
              <p:nvPr/>
            </p:nvSpPr>
            <p:spPr>
              <a:xfrm>
                <a:off x="1133475" y="714375"/>
                <a:ext cx="9304421" cy="34458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Font typeface="Wingdings" panose="05000000000000000000" pitchFamily="2" charset="2"/>
                  <a:buChar char="ü"/>
                </a:pPr>
                <a:r>
                  <a:rPr lang="en-US" sz="2800" dirty="0">
                    <a:solidFill>
                      <a:schemeClr val="bg1"/>
                    </a:solidFill>
                  </a:rPr>
                  <a:t>h = Height of satellite orbit form surface of the earth </a:t>
                </a:r>
              </a:p>
              <a:p>
                <a:pPr marL="457200" indent="-457200">
                  <a:buFont typeface="Wingdings" panose="05000000000000000000" pitchFamily="2" charset="2"/>
                  <a:buChar char="ü"/>
                </a:pPr>
                <a:r>
                  <a:rPr lang="en-US" sz="2800" dirty="0">
                    <a:solidFill>
                      <a:schemeClr val="bg1"/>
                    </a:solidFill>
                  </a:rPr>
                  <a:t>m = mass of satellite </a:t>
                </a:r>
              </a:p>
              <a:p>
                <a:pPr marL="457200" indent="-457200">
                  <a:buFont typeface="Wingdings" panose="05000000000000000000" pitchFamily="2" charset="2"/>
                  <a:buChar char="ü"/>
                </a:pPr>
                <a:r>
                  <a:rPr lang="en-US" sz="2800" dirty="0">
                    <a:solidFill>
                      <a:schemeClr val="bg1"/>
                    </a:solidFill>
                  </a:rPr>
                  <a:t>M</a:t>
                </a:r>
                <a:r>
                  <a:rPr lang="en-US" sz="2800" baseline="-25000" dirty="0">
                    <a:solidFill>
                      <a:schemeClr val="bg1"/>
                    </a:solidFill>
                  </a:rPr>
                  <a:t>E</a:t>
                </a:r>
                <a:r>
                  <a:rPr lang="en-US" sz="2800" dirty="0">
                    <a:solidFill>
                      <a:schemeClr val="bg1"/>
                    </a:solidFill>
                  </a:rPr>
                  <a:t> = mass of the earth </a:t>
                </a:r>
              </a:p>
              <a:p>
                <a:pPr marL="457200" indent="-457200">
                  <a:buFont typeface="Wingdings" panose="05000000000000000000" pitchFamily="2" charset="2"/>
                  <a:buChar char="ü"/>
                </a:pPr>
                <a:r>
                  <a:rPr lang="en-US" sz="2800" dirty="0">
                    <a:solidFill>
                      <a:schemeClr val="bg1"/>
                    </a:solidFill>
                  </a:rPr>
                  <a:t>The centripetal force required for this revolution of satellite</a:t>
                </a:r>
              </a:p>
              <a:p>
                <a:endParaRPr lang="en-US" sz="2800" dirty="0">
                  <a:solidFill>
                    <a:schemeClr val="bg1"/>
                  </a:solidFill>
                </a:endParaRPr>
              </a:p>
              <a:p>
                <a:r>
                  <a:rPr lang="en-US" sz="2800" b="1" dirty="0">
                    <a:solidFill>
                      <a:schemeClr val="bg1"/>
                    </a:solidFill>
                    <a:latin typeface="Times New Roman" pitchFamily="18" charset="0"/>
                    <a:cs typeface="Times New Roman" panose="02020603050405020304" pitchFamily="18" charset="0"/>
                  </a:rPr>
                  <a:t>			</a:t>
                </a:r>
                <a:r>
                  <a:rPr lang="en-US" sz="2800" b="1" dirty="0" err="1">
                    <a:solidFill>
                      <a:schemeClr val="bg1"/>
                    </a:solidFill>
                    <a:latin typeface="Times New Roman" pitchFamily="18" charset="0"/>
                    <a:cs typeface="Times New Roman" panose="02020603050405020304" pitchFamily="18" charset="0"/>
                  </a:rPr>
                  <a:t>F</a:t>
                </a:r>
                <a:r>
                  <a:rPr lang="en-US" sz="2800" b="1" baseline="-25000" dirty="0" err="1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centripetal</a:t>
                </a:r>
                <a:r>
                  <a:rPr lang="en-US" sz="2800" b="1" baseline="-250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b="1" dirty="0">
                    <a:solidFill>
                      <a:schemeClr val="bg1"/>
                    </a:solidFill>
                    <a:latin typeface="Times New Roman" pitchFamily="18" charset="0"/>
                    <a:cs typeface="Times New Roman" panose="02020603050405020304" pitchFamily="18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800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en-US" sz="2800" b="1" i="0" smtClean="0">
                                <a:solidFill>
                                  <a:schemeClr val="bg1"/>
                                </a:solidFill>
                                <a:latin typeface="Times New Roman" pitchFamily="18" charset="0"/>
                                <a:cs typeface="Times New Roman" pitchFamily="18" charset="0"/>
                              </a:rPr>
                              <m:t>mv</m:t>
                            </m:r>
                          </m:e>
                          <m:sup>
                            <m:r>
                              <a:rPr lang="en-US" sz="2800" b="1" i="1" smtClean="0">
                                <a:solidFill>
                                  <a:schemeClr val="bg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𝟐</m:t>
                            </m:r>
                          </m:sup>
                        </m:sSup>
                      </m:num>
                      <m:den>
                        <m:d>
                          <m:dPr>
                            <m:ctrlPr>
                              <a:rPr lang="en-US" sz="2800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800" b="1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nor/>
                                  </m:rPr>
                                  <a:rPr lang="en-US" sz="2800" b="1" i="0" smtClean="0">
                                    <a:solidFill>
                                      <a:schemeClr val="bg1"/>
                                    </a:solidFill>
                                    <a:latin typeface="Times New Roman" pitchFamily="18" charset="0"/>
                                    <a:cs typeface="Times New Roman" pitchFamily="18" charset="0"/>
                                  </a:rPr>
                                  <m:t>R</m:t>
                                </m:r>
                              </m:e>
                              <m:sub>
                                <m:r>
                                  <a:rPr lang="en-US" sz="2800" b="1" i="1" smtClean="0">
                                    <a:solidFill>
                                      <a:schemeClr val="bg1"/>
                                    </a:solidFill>
                                    <a:latin typeface="Cambria Math"/>
                                    <a:cs typeface="Times New Roman" pitchFamily="18" charset="0"/>
                                  </a:rPr>
                                  <m:t>𝑬</m:t>
                                </m:r>
                              </m:sub>
                            </m:sSub>
                            <m:r>
                              <m:rPr>
                                <m:nor/>
                              </m:rPr>
                              <a:rPr lang="en-US" sz="2800" b="1" i="0" smtClean="0">
                                <a:solidFill>
                                  <a:schemeClr val="bg1"/>
                                </a:solidFill>
                                <a:latin typeface="Times New Roman" pitchFamily="18" charset="0"/>
                                <a:cs typeface="Times New Roman" pitchFamily="18" charset="0"/>
                              </a:rPr>
                              <m:t>+</m:t>
                            </m:r>
                            <m:r>
                              <m:rPr>
                                <m:nor/>
                              </m:rPr>
                              <a:rPr lang="en-US" sz="2800" b="1" i="0" smtClean="0">
                                <a:solidFill>
                                  <a:schemeClr val="bg1"/>
                                </a:solidFill>
                                <a:latin typeface="Times New Roman" pitchFamily="18" charset="0"/>
                                <a:cs typeface="Times New Roman" pitchFamily="18" charset="0"/>
                              </a:rPr>
                              <m:t>h</m:t>
                            </m:r>
                          </m:e>
                        </m:d>
                      </m:den>
                    </m:f>
                  </m:oMath>
                </a14:m>
                <a:r>
                  <a:rPr lang="en-US" sz="2800" dirty="0">
                    <a:solidFill>
                      <a:schemeClr val="bg1"/>
                    </a:solidFill>
                  </a:rPr>
                  <a:t> </a:t>
                </a:r>
              </a:p>
              <a:p>
                <a:pPr marL="457200" indent="-457200">
                  <a:buFont typeface="Wingdings" panose="05000000000000000000" pitchFamily="2" charset="2"/>
                  <a:buChar char="ü"/>
                </a:pPr>
                <a:r>
                  <a:rPr lang="en-US" sz="2800" b="1" dirty="0">
                    <a:solidFill>
                      <a:schemeClr val="bg1"/>
                    </a:solidFill>
                    <a:cs typeface="Times New Roman" panose="02020603050405020304" pitchFamily="18" charset="0"/>
                  </a:rPr>
                  <a:t>It is directed towards the </a:t>
                </a:r>
                <a:r>
                  <a:rPr lang="en-US" sz="2800" b="1" dirty="0" err="1">
                    <a:solidFill>
                      <a:schemeClr val="bg1"/>
                    </a:solidFill>
                    <a:cs typeface="Times New Roman" panose="02020603050405020304" pitchFamily="18" charset="0"/>
                  </a:rPr>
                  <a:t>centre</a:t>
                </a:r>
                <a:r>
                  <a:rPr lang="en-US" sz="2800" b="1" dirty="0">
                    <a:solidFill>
                      <a:schemeClr val="bg1"/>
                    </a:solidFill>
                    <a:cs typeface="Times New Roman" panose="02020603050405020304" pitchFamily="18" charset="0"/>
                  </a:rPr>
                  <a:t> of the earth</a:t>
                </a:r>
                <a:endParaRPr lang="en-IN" sz="28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A5E2387-3436-58DB-1D50-750D2A95A7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3475" y="714375"/>
                <a:ext cx="9304421" cy="3445880"/>
              </a:xfrm>
              <a:prstGeom prst="rect">
                <a:avLst/>
              </a:prstGeom>
              <a:blipFill>
                <a:blip r:embed="rId3"/>
                <a:stretch>
                  <a:fillRect l="-1180" t="-1593" r="-66" b="-407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4511678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05232-55FC-14F6-4E8F-625EA5615B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1A0E1D-B23E-B002-6635-649CEE24E3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B9F5C1-D20B-B59E-9AAD-ACC82ECF4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0963"/>
            <a:ext cx="122682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2B516D0-6546-EC2B-9842-CF333B13E9B6}"/>
              </a:ext>
            </a:extLst>
          </p:cNvPr>
          <p:cNvSpPr txBox="1"/>
          <p:nvPr/>
        </p:nvSpPr>
        <p:spPr>
          <a:xfrm>
            <a:off x="338891" y="151099"/>
            <a:ext cx="9144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800" b="1" dirty="0">
                <a:solidFill>
                  <a:schemeClr val="bg1"/>
                </a:solidFill>
                <a:cs typeface="Times New Roman" panose="02020603050405020304" pitchFamily="18" charset="0"/>
              </a:rPr>
              <a:t>The centripetal force is provided by the gravitational force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48D3901-4CE1-8067-04F8-19F0EB2F90FA}"/>
                  </a:ext>
                </a:extLst>
              </p:cNvPr>
              <p:cNvSpPr txBox="1"/>
              <p:nvPr/>
            </p:nvSpPr>
            <p:spPr>
              <a:xfrm>
                <a:off x="717884" y="734081"/>
                <a:ext cx="3324726" cy="8501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800" b="1" dirty="0">
                    <a:solidFill>
                      <a:schemeClr val="bg1"/>
                    </a:solidFill>
                    <a:cs typeface="Times New Roman" panose="02020603050405020304" pitchFamily="18" charset="0"/>
                  </a:rPr>
                  <a:t>F</a:t>
                </a:r>
                <a:r>
                  <a:rPr lang="en-US" sz="2800" b="1" baseline="-25000" dirty="0" err="1">
                    <a:solidFill>
                      <a:schemeClr val="bg1"/>
                    </a:solidFill>
                    <a:cs typeface="Times New Roman" panose="02020603050405020304" pitchFamily="18" charset="0"/>
                  </a:rPr>
                  <a:t>gravitational</a:t>
                </a:r>
                <a:r>
                  <a:rPr lang="en-US" sz="2800" b="1" baseline="-25000" dirty="0">
                    <a:solidFill>
                      <a:schemeClr val="bg1"/>
                    </a:solidFill>
                    <a:cs typeface="Times New Roman" panose="02020603050405020304" pitchFamily="18" charset="0"/>
                  </a:rPr>
                  <a:t> </a:t>
                </a:r>
                <a:r>
                  <a:rPr lang="en-US" sz="2800" b="1" dirty="0">
                    <a:solidFill>
                      <a:schemeClr val="bg1"/>
                    </a:solidFill>
                    <a:cs typeface="Times New Roman" panose="02020603050405020304" pitchFamily="18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800" b="1" i="0" smtClean="0">
                            <a:solidFill>
                              <a:schemeClr val="bg1"/>
                            </a:solidFill>
                            <a:cs typeface="Times New Roman" pitchFamily="18" charset="0"/>
                          </a:rPr>
                          <m:t>Gm</m:t>
                        </m:r>
                        <m:sSub>
                          <m:sSubPr>
                            <m:ctrlPr>
                              <a:rPr lang="en-US" sz="2800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sz="2800" b="1" i="0" smtClean="0">
                                <a:solidFill>
                                  <a:schemeClr val="bg1"/>
                                </a:solidFill>
                                <a:cs typeface="Times New Roman" pitchFamily="18" charset="0"/>
                              </a:rPr>
                              <m:t>M</m:t>
                            </m:r>
                          </m:e>
                          <m:sub>
                            <m:r>
                              <a:rPr lang="en-US" sz="2800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Times New Roman" pitchFamily="18" charset="0"/>
                              </a:rPr>
                              <m:t>𝑬</m:t>
                            </m:r>
                          </m:sub>
                        </m:sSub>
                      </m:num>
                      <m:den>
                        <m:d>
                          <m:dPr>
                            <m:ctrlPr>
                              <a:rPr lang="en-US" sz="2800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800" b="1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nor/>
                                  </m:rPr>
                                  <a:rPr lang="en-US" sz="2800" b="1" i="0" smtClean="0">
                                    <a:solidFill>
                                      <a:schemeClr val="bg1"/>
                                    </a:solidFill>
                                    <a:cs typeface="Times New Roman" pitchFamily="18" charset="0"/>
                                  </a:rPr>
                                  <m:t>R</m:t>
                                </m:r>
                              </m:e>
                              <m:sub>
                                <m:r>
                                  <a:rPr lang="en-US" sz="2800" b="1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cs typeface="Times New Roman" pitchFamily="18" charset="0"/>
                                  </a:rPr>
                                  <m:t>𝑬</m:t>
                                </m:r>
                              </m:sub>
                            </m:sSub>
                            <m:r>
                              <m:rPr>
                                <m:nor/>
                              </m:rPr>
                              <a:rPr lang="en-US" sz="2800" b="1" i="0" smtClean="0">
                                <a:solidFill>
                                  <a:schemeClr val="bg1"/>
                                </a:solidFill>
                                <a:cs typeface="Times New Roman" pitchFamily="18" charset="0"/>
                              </a:rPr>
                              <m:t>+</m:t>
                            </m:r>
                            <m:r>
                              <m:rPr>
                                <m:nor/>
                              </m:rPr>
                              <a:rPr lang="en-US" sz="2800" b="1" i="0" smtClean="0">
                                <a:solidFill>
                                  <a:schemeClr val="bg1"/>
                                </a:solidFill>
                                <a:cs typeface="Times New Roman" pitchFamily="18" charset="0"/>
                              </a:rPr>
                              <m:t>h</m:t>
                            </m:r>
                          </m:e>
                        </m:d>
                        <m:r>
                          <m:rPr>
                            <m:nor/>
                          </m:rPr>
                          <a:rPr lang="en-US" sz="2800" b="1" i="0" baseline="30000" smtClean="0">
                            <a:solidFill>
                              <a:schemeClr val="bg1"/>
                            </a:solidFill>
                            <a:cs typeface="Times New Roman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1800" b="1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48D3901-4CE1-8067-04F8-19F0EB2F90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7884" y="734081"/>
                <a:ext cx="3324726" cy="850169"/>
              </a:xfrm>
              <a:prstGeom prst="rect">
                <a:avLst/>
              </a:prstGeom>
              <a:blipFill>
                <a:blip r:embed="rId3"/>
                <a:stretch>
                  <a:fillRect l="-385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1D81680E-A051-3310-706D-FA432943BDC3}"/>
              </a:ext>
            </a:extLst>
          </p:cNvPr>
          <p:cNvSpPr txBox="1"/>
          <p:nvPr/>
        </p:nvSpPr>
        <p:spPr>
          <a:xfrm>
            <a:off x="428306" y="1562989"/>
            <a:ext cx="4705670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just"/>
            <a:r>
              <a:rPr lang="en-US" sz="2800" b="1" dirty="0">
                <a:solidFill>
                  <a:schemeClr val="bg1"/>
                </a:solidFill>
                <a:cs typeface="Times New Roman" panose="02020603050405020304" pitchFamily="18" charset="0"/>
              </a:rPr>
              <a:t>For circular motion of satellite 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F920C90-C7E9-92C4-CBCE-2750DA0F3C0F}"/>
              </a:ext>
            </a:extLst>
          </p:cNvPr>
          <p:cNvSpPr txBox="1"/>
          <p:nvPr/>
        </p:nvSpPr>
        <p:spPr>
          <a:xfrm>
            <a:off x="428306" y="2057600"/>
            <a:ext cx="3457894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just"/>
            <a:r>
              <a:rPr lang="en-US" sz="2800" b="1" dirty="0" err="1">
                <a:solidFill>
                  <a:schemeClr val="bg1"/>
                </a:solidFill>
                <a:cs typeface="Times New Roman" panose="02020603050405020304" pitchFamily="18" charset="0"/>
              </a:rPr>
              <a:t>F</a:t>
            </a:r>
            <a:r>
              <a:rPr lang="en-US" sz="2800" b="1" baseline="-25000" dirty="0" err="1">
                <a:solidFill>
                  <a:schemeClr val="bg1"/>
                </a:solidFill>
                <a:cs typeface="Times New Roman" panose="02020603050405020304" pitchFamily="18" charset="0"/>
              </a:rPr>
              <a:t>centripetal</a:t>
            </a:r>
            <a:r>
              <a:rPr lang="en-US" sz="2800" b="1" baseline="-25000" dirty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en-US" sz="2800" b="1" dirty="0">
                <a:solidFill>
                  <a:schemeClr val="bg1"/>
                </a:solidFill>
                <a:cs typeface="Times New Roman" panose="02020603050405020304" pitchFamily="18" charset="0"/>
              </a:rPr>
              <a:t>= </a:t>
            </a:r>
            <a:r>
              <a:rPr lang="en-US" sz="2800" b="1" dirty="0" err="1">
                <a:solidFill>
                  <a:schemeClr val="bg1"/>
                </a:solidFill>
                <a:cs typeface="Times New Roman" panose="02020603050405020304" pitchFamily="18" charset="0"/>
              </a:rPr>
              <a:t>F</a:t>
            </a:r>
            <a:r>
              <a:rPr lang="en-US" sz="2800" b="1" baseline="-25000" dirty="0" err="1">
                <a:solidFill>
                  <a:schemeClr val="bg1"/>
                </a:solidFill>
                <a:cs typeface="Times New Roman" panose="02020603050405020304" pitchFamily="18" charset="0"/>
              </a:rPr>
              <a:t>gravitational</a:t>
            </a:r>
            <a:r>
              <a:rPr lang="en-US" sz="2800" b="1" baseline="-25000" dirty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endParaRPr lang="en-US" sz="2800" b="1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B057116-4E89-A259-803B-25C597C6F39C}"/>
              </a:ext>
            </a:extLst>
          </p:cNvPr>
          <p:cNvCxnSpPr/>
          <p:nvPr/>
        </p:nvCxnSpPr>
        <p:spPr>
          <a:xfrm flipV="1">
            <a:off x="9304599" y="3832089"/>
            <a:ext cx="0" cy="49"/>
          </a:xfrm>
          <a:prstGeom prst="straightConnector1">
            <a:avLst/>
          </a:prstGeom>
          <a:ln w="28575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Picture 33">
            <a:extLst>
              <a:ext uri="{FF2B5EF4-FFF2-40B4-BE49-F238E27FC236}">
                <a16:creationId xmlns:a16="http://schemas.microsoft.com/office/drawing/2014/main" id="{AD0C51CB-8CBF-47D4-3E7B-53658030D6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5559" y="674319"/>
            <a:ext cx="3324726" cy="278711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3434A60-82EA-7DEF-A460-59AF6A14D7CA}"/>
              </a:ext>
            </a:extLst>
          </p:cNvPr>
          <p:cNvSpPr/>
          <p:nvPr/>
        </p:nvSpPr>
        <p:spPr>
          <a:xfrm>
            <a:off x="9213183" y="3743325"/>
            <a:ext cx="269708" cy="333375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E0D88F1-AC83-D85F-E0D2-0267B73AD9AC}"/>
                  </a:ext>
                </a:extLst>
              </p:cNvPr>
              <p:cNvSpPr txBox="1"/>
              <p:nvPr/>
            </p:nvSpPr>
            <p:spPr>
              <a:xfrm>
                <a:off x="833844" y="2654358"/>
                <a:ext cx="3540228" cy="837473"/>
              </a:xfrm>
              <a:prstGeom prst="rect">
                <a:avLst/>
              </a:prstGeom>
              <a:noFill/>
            </p:spPr>
            <p:txBody>
              <a:bodyPr wrap="square" lIns="68580" tIns="34290" rIns="68580" bIns="34290" rtlCol="0">
                <a:spAutoFit/>
              </a:bodyPr>
              <a:lstStyle/>
              <a:p>
                <a:pPr algn="just"/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800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en-US" sz="2800" b="1" i="0" smtClean="0">
                                <a:solidFill>
                                  <a:schemeClr val="bg1"/>
                                </a:solidFill>
                                <a:cs typeface="Times New Roman" pitchFamily="18" charset="0"/>
                              </a:rPr>
                              <m:t>mv</m:t>
                            </m:r>
                          </m:e>
                          <m:sup>
                            <m:r>
                              <a:rPr lang="en-US" sz="2800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Times New Roman" pitchFamily="18" charset="0"/>
                              </a:rPr>
                              <m:t>𝟐</m:t>
                            </m:r>
                          </m:sup>
                        </m:sSup>
                      </m:num>
                      <m:den>
                        <m:d>
                          <m:dPr>
                            <m:ctrlPr>
                              <a:rPr lang="en-US" sz="2800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800" b="1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nor/>
                                  </m:rPr>
                                  <a:rPr lang="en-US" sz="2800" b="1" i="0" smtClean="0">
                                    <a:solidFill>
                                      <a:schemeClr val="bg1"/>
                                    </a:solidFill>
                                    <a:cs typeface="Times New Roman" pitchFamily="18" charset="0"/>
                                  </a:rPr>
                                  <m:t>R</m:t>
                                </m:r>
                              </m:e>
                              <m:sub>
                                <m:r>
                                  <a:rPr lang="en-US" sz="2800" b="1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cs typeface="Times New Roman" pitchFamily="18" charset="0"/>
                                  </a:rPr>
                                  <m:t>𝑬</m:t>
                                </m:r>
                              </m:sub>
                            </m:sSub>
                            <m:r>
                              <m:rPr>
                                <m:nor/>
                              </m:rPr>
                              <a:rPr lang="en-US" sz="2800" b="1" i="0" smtClean="0">
                                <a:solidFill>
                                  <a:schemeClr val="bg1"/>
                                </a:solidFill>
                                <a:cs typeface="Times New Roman" pitchFamily="18" charset="0"/>
                              </a:rPr>
                              <m:t>+</m:t>
                            </m:r>
                            <m:r>
                              <m:rPr>
                                <m:nor/>
                              </m:rPr>
                              <a:rPr lang="en-US" sz="2800" b="1" i="0" smtClean="0">
                                <a:solidFill>
                                  <a:schemeClr val="bg1"/>
                                </a:solidFill>
                                <a:cs typeface="Times New Roman" pitchFamily="18" charset="0"/>
                              </a:rPr>
                              <m:t>h</m:t>
                            </m:r>
                          </m:e>
                        </m:d>
                      </m:den>
                    </m:f>
                  </m:oMath>
                </a14:m>
                <a:r>
                  <a:rPr lang="en-US" sz="2800" b="1" dirty="0">
                    <a:solidFill>
                      <a:schemeClr val="bg1"/>
                    </a:solidFill>
                    <a:cs typeface="Times New Roman" panose="020206030504050203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800" b="1" i="0">
                            <a:solidFill>
                              <a:schemeClr val="bg1"/>
                            </a:solidFill>
                            <a:cs typeface="Times New Roman" pitchFamily="18" charset="0"/>
                          </a:rPr>
                          <m:t>Gm</m:t>
                        </m:r>
                        <m:sSub>
                          <m:sSubPr>
                            <m:ctrlPr>
                              <a:rPr lang="en-US" sz="28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sz="2800" b="1" i="0">
                                <a:solidFill>
                                  <a:schemeClr val="bg1"/>
                                </a:solidFill>
                                <a:cs typeface="Times New Roman" pitchFamily="18" charset="0"/>
                              </a:rPr>
                              <m:t>M</m:t>
                            </m:r>
                          </m:e>
                          <m:sub>
                            <m:r>
                              <a:rPr lang="en-US" sz="2800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Times New Roman" pitchFamily="18" charset="0"/>
                              </a:rPr>
                              <m:t>𝑬</m:t>
                            </m:r>
                          </m:sub>
                        </m:sSub>
                      </m:num>
                      <m:den>
                        <m:d>
                          <m:dPr>
                            <m:ctrlPr>
                              <a:rPr lang="en-US" sz="28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800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nor/>
                                  </m:rPr>
                                  <a:rPr lang="en-US" sz="2800" b="1" i="0">
                                    <a:solidFill>
                                      <a:schemeClr val="bg1"/>
                                    </a:solidFill>
                                    <a:cs typeface="Times New Roman" pitchFamily="18" charset="0"/>
                                  </a:rPr>
                                  <m:t>R</m:t>
                                </m:r>
                              </m:e>
                              <m:sub>
                                <m:r>
                                  <a:rPr lang="en-US" sz="2800" b="1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cs typeface="Times New Roman" pitchFamily="18" charset="0"/>
                                  </a:rPr>
                                  <m:t>𝑬</m:t>
                                </m:r>
                              </m:sub>
                            </m:sSub>
                            <m:r>
                              <m:rPr>
                                <m:nor/>
                              </m:rPr>
                              <a:rPr lang="en-US" sz="2800" b="1" i="0">
                                <a:solidFill>
                                  <a:schemeClr val="bg1"/>
                                </a:solidFill>
                                <a:cs typeface="Times New Roman" pitchFamily="18" charset="0"/>
                              </a:rPr>
                              <m:t>+</m:t>
                            </m:r>
                            <m:r>
                              <m:rPr>
                                <m:nor/>
                              </m:rPr>
                              <a:rPr lang="en-US" sz="2800" b="1" i="0">
                                <a:solidFill>
                                  <a:schemeClr val="bg1"/>
                                </a:solidFill>
                                <a:cs typeface="Times New Roman" pitchFamily="18" charset="0"/>
                              </a:rPr>
                              <m:t>h</m:t>
                            </m:r>
                          </m:e>
                        </m:d>
                        <m:r>
                          <m:rPr>
                            <m:nor/>
                          </m:rPr>
                          <a:rPr lang="en-US" sz="2800" b="1" i="0" baseline="30000">
                            <a:solidFill>
                              <a:schemeClr val="bg1"/>
                            </a:solidFill>
                            <a:cs typeface="Times New Roman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b="1" dirty="0">
                  <a:solidFill>
                    <a:schemeClr val="tx1"/>
                  </a:solidFill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E0D88F1-AC83-D85F-E0D2-0267B73AD9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844" y="2654358"/>
                <a:ext cx="3540228" cy="837473"/>
              </a:xfrm>
              <a:prstGeom prst="rect">
                <a:avLst/>
              </a:prstGeom>
              <a:blipFill>
                <a:blip r:embed="rId5"/>
                <a:stretch>
                  <a:fillRect b="-1449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E1B58FB-021F-C554-5C1C-EB4CB53E9DE0}"/>
                  </a:ext>
                </a:extLst>
              </p:cNvPr>
              <p:cNvSpPr txBox="1"/>
              <p:nvPr/>
            </p:nvSpPr>
            <p:spPr>
              <a:xfrm>
                <a:off x="1214846" y="3743325"/>
                <a:ext cx="2064354" cy="827086"/>
              </a:xfrm>
              <a:prstGeom prst="rect">
                <a:avLst/>
              </a:prstGeom>
              <a:noFill/>
            </p:spPr>
            <p:txBody>
              <a:bodyPr wrap="square" lIns="68580" tIns="34290" rIns="68580" bIns="34290" rtlCol="0">
                <a:spAutoFit/>
              </a:bodyPr>
              <a:lstStyle/>
              <a:p>
                <a:pPr algn="just"/>
                <a14:m>
                  <m:oMath xmlns:m="http://schemas.openxmlformats.org/officeDocument/2006/math">
                    <m:sSup>
                      <m:sSupPr>
                        <m:ctrlPr>
                          <a:rPr lang="en-US" sz="28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800" b="1" i="0">
                            <a:solidFill>
                              <a:schemeClr val="bg1"/>
                            </a:solidFill>
                            <a:cs typeface="Times New Roman" pitchFamily="18" charset="0"/>
                          </a:rPr>
                          <m:t>v</m:t>
                        </m:r>
                      </m:e>
                      <m:sup>
                        <m:r>
                          <a:rPr lang="en-US" sz="28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800" b="1" dirty="0">
                    <a:solidFill>
                      <a:schemeClr val="bg1"/>
                    </a:solidFill>
                    <a:cs typeface="Times New Roman" panose="020206030504050203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800" b="1" i="0">
                            <a:solidFill>
                              <a:schemeClr val="bg1"/>
                            </a:solidFill>
                            <a:cs typeface="Times New Roman" pitchFamily="18" charset="0"/>
                          </a:rPr>
                          <m:t>G</m:t>
                        </m:r>
                        <m:sSub>
                          <m:sSubPr>
                            <m:ctrlPr>
                              <a:rPr lang="en-US" sz="28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sz="2800" b="1" i="0">
                                <a:solidFill>
                                  <a:schemeClr val="bg1"/>
                                </a:solidFill>
                                <a:cs typeface="Times New Roman" pitchFamily="18" charset="0"/>
                              </a:rPr>
                              <m:t>M</m:t>
                            </m:r>
                          </m:e>
                          <m:sub>
                            <m:r>
                              <a:rPr lang="en-US" sz="2800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Times New Roman" pitchFamily="18" charset="0"/>
                              </a:rPr>
                              <m:t>𝑬</m:t>
                            </m:r>
                          </m:sub>
                        </m:sSub>
                      </m:num>
                      <m:den>
                        <m:d>
                          <m:dPr>
                            <m:ctrlPr>
                              <a:rPr lang="en-US" sz="28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800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nor/>
                                  </m:rPr>
                                  <a:rPr lang="en-US" sz="2800" b="1" i="0">
                                    <a:solidFill>
                                      <a:schemeClr val="bg1"/>
                                    </a:solidFill>
                                    <a:cs typeface="Times New Roman" pitchFamily="18" charset="0"/>
                                  </a:rPr>
                                  <m:t>R</m:t>
                                </m:r>
                              </m:e>
                              <m:sub>
                                <m:r>
                                  <a:rPr lang="en-US" sz="2800" b="1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cs typeface="Times New Roman" pitchFamily="18" charset="0"/>
                                  </a:rPr>
                                  <m:t>𝑬</m:t>
                                </m:r>
                              </m:sub>
                            </m:sSub>
                            <m:r>
                              <m:rPr>
                                <m:nor/>
                              </m:rPr>
                              <a:rPr lang="en-US" sz="2800" b="1" i="0">
                                <a:solidFill>
                                  <a:schemeClr val="bg1"/>
                                </a:solidFill>
                                <a:cs typeface="Times New Roman" pitchFamily="18" charset="0"/>
                              </a:rPr>
                              <m:t>+</m:t>
                            </m:r>
                            <m:r>
                              <m:rPr>
                                <m:nor/>
                              </m:rPr>
                              <a:rPr lang="en-US" sz="2800" b="1" i="0">
                                <a:solidFill>
                                  <a:schemeClr val="bg1"/>
                                </a:solidFill>
                                <a:cs typeface="Times New Roman" pitchFamily="18" charset="0"/>
                              </a:rPr>
                              <m:t>h</m:t>
                            </m:r>
                          </m:e>
                        </m:d>
                      </m:den>
                    </m:f>
                  </m:oMath>
                </a14:m>
                <a:endParaRPr lang="en-US" b="1" dirty="0">
                  <a:solidFill>
                    <a:schemeClr val="tx1"/>
                  </a:solidFill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E1B58FB-021F-C554-5C1C-EB4CB53E9D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4846" y="3743325"/>
                <a:ext cx="2064354" cy="827086"/>
              </a:xfrm>
              <a:prstGeom prst="rect">
                <a:avLst/>
              </a:prstGeom>
              <a:blipFill>
                <a:blip r:embed="rId6"/>
                <a:stretch>
                  <a:fillRect b="-735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E684D4B-A4E1-101A-92EB-7D7617E1EB89}"/>
                  </a:ext>
                </a:extLst>
              </p:cNvPr>
              <p:cNvSpPr txBox="1"/>
              <p:nvPr/>
            </p:nvSpPr>
            <p:spPr>
              <a:xfrm>
                <a:off x="3115177" y="3497664"/>
                <a:ext cx="8486273" cy="166199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800" b="1" dirty="0">
                    <a:solidFill>
                      <a:schemeClr val="bg1"/>
                    </a:solidFill>
                    <a:cs typeface="Times New Roman" panose="02020603050405020304" pitchFamily="18" charset="0"/>
                  </a:rPr>
                  <a:t>Thus if </a:t>
                </a:r>
                <a14:m>
                  <m:oMath xmlns:m="http://schemas.openxmlformats.org/officeDocument/2006/math">
                    <m:r>
                      <a:rPr lang="en-US" sz="28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𝒉</m:t>
                    </m:r>
                  </m:oMath>
                </a14:m>
                <a:r>
                  <a:rPr lang="en-US" sz="2800" b="1" dirty="0">
                    <a:solidFill>
                      <a:schemeClr val="bg1"/>
                    </a:solidFill>
                    <a:cs typeface="Times New Roman" panose="02020603050405020304" pitchFamily="18" charset="0"/>
                  </a:rPr>
                  <a:t> increases, </a:t>
                </a:r>
                <a14:m>
                  <m:oMath xmlns:m="http://schemas.openxmlformats.org/officeDocument/2006/math">
                    <m:r>
                      <a:rPr lang="en-US" sz="28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𝒗</m:t>
                    </m:r>
                  </m:oMath>
                </a14:m>
                <a:r>
                  <a:rPr lang="en-US" sz="2800" b="1" dirty="0">
                    <a:solidFill>
                      <a:schemeClr val="bg1"/>
                    </a:solidFill>
                    <a:cs typeface="Times New Roman" panose="02020603050405020304" pitchFamily="18" charset="0"/>
                  </a:rPr>
                  <a:t> decreases</a:t>
                </a:r>
                <a:r>
                  <a:rPr lang="en-US" sz="1800" b="1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 </a:t>
                </a:r>
                <a:r>
                  <a:rPr lang="en-US" sz="2800" b="1" dirty="0">
                    <a:solidFill>
                      <a:schemeClr val="bg1"/>
                    </a:solidFill>
                    <a:cs typeface="Times New Roman" panose="02020603050405020304" pitchFamily="18" charset="0"/>
                  </a:rPr>
                  <a:t> For a satellite nearer to surface of the earth, h is negligible when compared to R</a:t>
                </a:r>
                <a:r>
                  <a:rPr lang="en-US" sz="2800" b="1" baseline="-25000" dirty="0">
                    <a:solidFill>
                      <a:schemeClr val="bg1"/>
                    </a:solidFill>
                    <a:cs typeface="Times New Roman" panose="02020603050405020304" pitchFamily="18" charset="0"/>
                  </a:rPr>
                  <a:t>E</a:t>
                </a:r>
                <a:r>
                  <a:rPr lang="en-US" sz="2800" b="1" dirty="0">
                    <a:solidFill>
                      <a:schemeClr val="bg1"/>
                    </a:solidFill>
                    <a:cs typeface="Times New Roman" panose="02020603050405020304" pitchFamily="18" charset="0"/>
                  </a:rPr>
                  <a:t> </a:t>
                </a:r>
              </a:p>
              <a:p>
                <a:pPr algn="just"/>
                <a:endParaRPr lang="en-US" sz="18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E684D4B-A4E1-101A-92EB-7D7617E1EB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5177" y="3497664"/>
                <a:ext cx="8486273" cy="1661993"/>
              </a:xfrm>
              <a:prstGeom prst="rect">
                <a:avLst/>
              </a:prstGeom>
              <a:blipFill>
                <a:blip r:embed="rId7"/>
                <a:stretch>
                  <a:fillRect l="-1437" t="-3676" r="-1509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7179173-37DC-6D59-065C-A77AACF130F2}"/>
                  </a:ext>
                </a:extLst>
              </p:cNvPr>
              <p:cNvSpPr txBox="1"/>
              <p:nvPr/>
            </p:nvSpPr>
            <p:spPr>
              <a:xfrm>
                <a:off x="1625926" y="4894203"/>
                <a:ext cx="2360195" cy="96917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800" b="1" i="0" smtClean="0">
                        <a:solidFill>
                          <a:schemeClr val="bg1"/>
                        </a:solidFill>
                        <a:cs typeface="Times New Roman" pitchFamily="18" charset="0"/>
                      </a:rPr>
                      <m:t>v</m:t>
                    </m:r>
                  </m:oMath>
                </a14:m>
                <a:r>
                  <a:rPr lang="en-US" sz="2800" b="1" dirty="0">
                    <a:solidFill>
                      <a:schemeClr val="bg1"/>
                    </a:solidFill>
                    <a:cs typeface="Times New Roman" panose="02020603050405020304" pitchFamily="18" charset="0"/>
                  </a:rPr>
                  <a:t>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8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sz="28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sz="2800" b="1" i="0">
                                <a:solidFill>
                                  <a:schemeClr val="bg1"/>
                                </a:solidFill>
                                <a:cs typeface="Times New Roman" pitchFamily="18" charset="0"/>
                              </a:rPr>
                              <m:t>G</m:t>
                            </m:r>
                            <m:sSub>
                              <m:sSubPr>
                                <m:ctrlPr>
                                  <a:rPr lang="en-US" sz="2800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nor/>
                                  </m:rPr>
                                  <a:rPr lang="en-US" sz="2800" b="1" i="0">
                                    <a:solidFill>
                                      <a:schemeClr val="bg1"/>
                                    </a:solidFill>
                                    <a:cs typeface="Times New Roman" pitchFamily="18" charset="0"/>
                                  </a:rPr>
                                  <m:t>M</m:t>
                                </m:r>
                              </m:e>
                              <m:sub>
                                <m:r>
                                  <a:rPr lang="en-US" sz="2800" b="1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cs typeface="Times New Roman" pitchFamily="18" charset="0"/>
                                  </a:rPr>
                                  <m:t>𝑬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sz="2800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nor/>
                                  </m:rPr>
                                  <a:rPr lang="en-US" sz="2800" b="1" i="0">
                                    <a:solidFill>
                                      <a:schemeClr val="bg1"/>
                                    </a:solidFill>
                                    <a:cs typeface="Times New Roman" pitchFamily="18" charset="0"/>
                                  </a:rPr>
                                  <m:t>R</m:t>
                                </m:r>
                              </m:e>
                              <m:sub>
                                <m:r>
                                  <a:rPr lang="en-US" sz="2800" b="1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cs typeface="Times New Roman" pitchFamily="18" charset="0"/>
                                  </a:rPr>
                                  <m:t>𝑬</m:t>
                                </m:r>
                              </m:sub>
                            </m:sSub>
                          </m:num>
                          <m:den>
                            <m:sSubSup>
                              <m:sSubSupPr>
                                <m:ctrlPr>
                                  <a:rPr lang="en-US" sz="2800" b="1" i="1" dirty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SupPr>
                              <m:e>
                                <m:r>
                                  <m:rPr>
                                    <m:nor/>
                                  </m:rPr>
                                  <a:rPr lang="en-US" sz="2800" b="1">
                                    <a:solidFill>
                                      <a:schemeClr val="bg1"/>
                                    </a:solidFill>
                                    <a:cs typeface="Times New Roman" pitchFamily="18" charset="0"/>
                                  </a:rPr>
                                  <m:t>R</m:t>
                                </m:r>
                              </m:e>
                              <m:sub>
                                <m:r>
                                  <a:rPr lang="en-US" sz="2800" b="1" i="1" dirty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𝑬</m:t>
                                </m:r>
                              </m:sub>
                              <m:sup>
                                <m:r>
                                  <a:rPr lang="en-US" sz="2800" b="1" i="1" dirty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𝟐</m:t>
                                </m:r>
                              </m:sup>
                            </m:sSubSup>
                          </m:den>
                        </m:f>
                      </m:e>
                    </m:rad>
                  </m:oMath>
                </a14:m>
                <a:endParaRPr lang="en-IN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7179173-37DC-6D59-065C-A77AACF130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5926" y="4894203"/>
                <a:ext cx="2360195" cy="96917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97CE7FA-3895-1D6D-31FE-68663745EF16}"/>
                  </a:ext>
                </a:extLst>
              </p:cNvPr>
              <p:cNvSpPr txBox="1"/>
              <p:nvPr/>
            </p:nvSpPr>
            <p:spPr>
              <a:xfrm>
                <a:off x="1214846" y="5851595"/>
                <a:ext cx="3445043" cy="7660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800" b="1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But we have </a:t>
                </a:r>
                <a14:m>
                  <m:oMath xmlns:m="http://schemas.openxmlformats.org/officeDocument/2006/math">
                    <m:r>
                      <a:rPr lang="en-US" sz="2800" b="1" i="0" smtClean="0">
                        <a:solidFill>
                          <a:schemeClr val="bg1"/>
                        </a:solidFill>
                        <a:latin typeface="Cambria Math"/>
                        <a:cs typeface="Times New Roman" panose="02020603050405020304" pitchFamily="18" charset="0"/>
                      </a:rPr>
                      <m:t>𝐠</m:t>
                    </m:r>
                    <m:r>
                      <a:rPr lang="en-US" sz="2800" b="1" i="0" smtClean="0">
                        <a:solidFill>
                          <a:schemeClr val="bg1"/>
                        </a:solidFill>
                        <a:latin typeface="Cambria Math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2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800" b="1" i="1" smtClean="0">
                            <a:solidFill>
                              <a:schemeClr val="bg1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𝑮𝑴</m:t>
                        </m:r>
                        <m:r>
                          <a:rPr lang="en-US" sz="2800" b="1" i="1" baseline="-25000" smtClean="0">
                            <a:solidFill>
                              <a:schemeClr val="bg1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𝑬</m:t>
                        </m:r>
                      </m:num>
                      <m:den>
                        <m:sSub>
                          <m:sSubPr>
                            <m:ctrlPr>
                              <a:rPr lang="en-US" sz="28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1" i="1">
                                <a:solidFill>
                                  <a:schemeClr val="bg1"/>
                                </a:solidFill>
                                <a:latin typeface="Cambria Math"/>
                                <a:cs typeface="Times New Roman" panose="02020603050405020304" pitchFamily="18" charset="0"/>
                              </a:rPr>
                              <m:t>𝑹</m:t>
                            </m:r>
                          </m:e>
                          <m:sub>
                            <m:r>
                              <a:rPr lang="en-US" sz="2800" b="1" i="1">
                                <a:solidFill>
                                  <a:schemeClr val="bg1"/>
                                </a:solidFill>
                                <a:latin typeface="Cambria Math"/>
                                <a:cs typeface="Times New Roman" panose="02020603050405020304" pitchFamily="18" charset="0"/>
                              </a:rPr>
                              <m:t>𝑬</m:t>
                            </m:r>
                          </m:sub>
                        </m:sSub>
                        <m:r>
                          <a:rPr lang="en-US" sz="2800" b="1" i="1" baseline="30000" smtClean="0">
                            <a:solidFill>
                              <a:schemeClr val="bg1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𝟐</m:t>
                        </m:r>
                      </m:den>
                    </m:f>
                  </m:oMath>
                </a14:m>
                <a:endParaRPr lang="en-IN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97CE7FA-3895-1D6D-31FE-68663745EF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4846" y="5851595"/>
                <a:ext cx="3445043" cy="766044"/>
              </a:xfrm>
              <a:prstGeom prst="rect">
                <a:avLst/>
              </a:prstGeom>
              <a:blipFill>
                <a:blip r:embed="rId9"/>
                <a:stretch>
                  <a:fillRect l="-3540" b="-158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9B394FC-D155-2D33-FCB4-85AEB0B07DE5}"/>
                  </a:ext>
                </a:extLst>
              </p:cNvPr>
              <p:cNvSpPr txBox="1"/>
              <p:nvPr/>
            </p:nvSpPr>
            <p:spPr>
              <a:xfrm>
                <a:off x="5034647" y="5943891"/>
                <a:ext cx="1762852" cy="591059"/>
              </a:xfrm>
              <a:prstGeom prst="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square" lIns="68580" tIns="34290" rIns="68580" bIns="34290" rtlCol="0">
                <a:spAutoFit/>
              </a:bodyPr>
              <a:lstStyle/>
              <a:p>
                <a:pPr algn="just"/>
                <a14:m>
                  <m:oMath xmlns:m="http://schemas.openxmlformats.org/officeDocument/2006/math">
                    <m:r>
                      <a:rPr lang="en-US" sz="2800" b="1" i="1" smtClean="0">
                        <a:solidFill>
                          <a:schemeClr val="tx1"/>
                        </a:solidFill>
                        <a:latin typeface="Cambria Math"/>
                        <a:cs typeface="Times New Roman" panose="02020603050405020304" pitchFamily="18" charset="0"/>
                      </a:rPr>
                      <m:t>𝒗</m:t>
                    </m:r>
                  </m:oMath>
                </a14:m>
                <a:r>
                  <a:rPr lang="en-US" sz="28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sz="2800" b="1" i="1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𝒈</m:t>
                        </m:r>
                        <m:sSub>
                          <m:sSubPr>
                            <m:ctrlPr>
                              <a:rPr lang="en-US" sz="2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1" i="1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anose="02020603050405020304" pitchFamily="18" charset="0"/>
                              </a:rPr>
                              <m:t>𝑹</m:t>
                            </m:r>
                          </m:e>
                          <m:sub>
                            <m:r>
                              <a:rPr lang="en-US" sz="2800" b="1" i="1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anose="02020603050405020304" pitchFamily="18" charset="0"/>
                              </a:rPr>
                              <m:t>𝑬</m:t>
                            </m:r>
                          </m:sub>
                        </m:sSub>
                      </m:e>
                    </m:rad>
                  </m:oMath>
                </a14:m>
                <a:endParaRPr lang="en-US" sz="20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9B394FC-D155-2D33-FCB4-85AEB0B07D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4647" y="5943891"/>
                <a:ext cx="1762852" cy="591059"/>
              </a:xfrm>
              <a:prstGeom prst="rect">
                <a:avLst/>
              </a:prstGeom>
              <a:blipFill>
                <a:blip r:embed="rId10"/>
                <a:stretch>
                  <a:fillRect t="-3061" b="-22449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Oval Callout 6">
            <a:extLst>
              <a:ext uri="{FF2B5EF4-FFF2-40B4-BE49-F238E27FC236}">
                <a16:creationId xmlns:a16="http://schemas.microsoft.com/office/drawing/2014/main" id="{59552CAD-E632-9CB3-3907-55414BC75689}"/>
              </a:ext>
            </a:extLst>
          </p:cNvPr>
          <p:cNvSpPr/>
          <p:nvPr/>
        </p:nvSpPr>
        <p:spPr>
          <a:xfrm>
            <a:off x="6214130" y="4403909"/>
            <a:ext cx="3675485" cy="1039735"/>
          </a:xfrm>
          <a:prstGeom prst="wedgeEllipseCallout">
            <a:avLst>
              <a:gd name="adj1" fmla="val -37238"/>
              <a:gd name="adj2" fmla="val 11459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800" b="1" dirty="0">
                <a:solidFill>
                  <a:schemeClr val="bg1"/>
                </a:solidFill>
                <a:cs typeface="Times New Roman" panose="02020603050405020304" pitchFamily="18" charset="0"/>
              </a:rPr>
              <a:t> orbital velocity</a:t>
            </a:r>
            <a:endParaRPr lang="en-US" sz="2800" dirty="0"/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19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8" grpId="0"/>
      <p:bldP spid="12" grpId="0"/>
      <p:bldP spid="17" grpId="0" animBg="1"/>
      <p:bldP spid="18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05232-55FC-14F6-4E8F-625EA5615B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1A0E1D-B23E-B002-6635-649CEE24E3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B9F5C1-D20B-B59E-9AAD-ACC82ECF4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682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D3638F6-EB52-97F5-6636-D80DADA0F7F0}"/>
              </a:ext>
            </a:extLst>
          </p:cNvPr>
          <p:cNvSpPr txBox="1"/>
          <p:nvPr/>
        </p:nvSpPr>
        <p:spPr>
          <a:xfrm>
            <a:off x="474502" y="239780"/>
            <a:ext cx="5321460" cy="500137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68580" tIns="34290" rIns="68580" bIns="34290" rtlCol="0">
            <a:spAutoFit/>
          </a:bodyPr>
          <a:lstStyle/>
          <a:p>
            <a:r>
              <a:rPr lang="en-US" sz="2800" b="1" dirty="0">
                <a:solidFill>
                  <a:schemeClr val="tx1"/>
                </a:solidFill>
                <a:cs typeface="Times New Roman" panose="02020603050405020304" pitchFamily="18" charset="0"/>
              </a:rPr>
              <a:t>TIME PERIOD OF EARTH SATELLITE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986A3E7-7FDC-19E3-0CCD-790668C52C2B}"/>
                  </a:ext>
                </a:extLst>
              </p:cNvPr>
              <p:cNvSpPr txBox="1"/>
              <p:nvPr/>
            </p:nvSpPr>
            <p:spPr>
              <a:xfrm>
                <a:off x="324851" y="905857"/>
                <a:ext cx="11257547" cy="25795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indent="-342900" algn="just">
                  <a:buFont typeface="Wingdings" pitchFamily="2" charset="2"/>
                  <a:buChar char="Ø"/>
                </a:pPr>
                <a:r>
                  <a:rPr lang="en-US" sz="2800" b="1" dirty="0">
                    <a:solidFill>
                      <a:schemeClr val="bg1"/>
                    </a:solidFill>
                    <a:cs typeface="Times New Roman" panose="02020603050405020304" pitchFamily="18" charset="0"/>
                  </a:rPr>
                  <a:t>The time taken by the satellite to complete one revolution around the earth is called time period (T</a:t>
                </a:r>
                <a:r>
                  <a:rPr lang="en-US" sz="1800" b="1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</a:p>
              <a:p>
                <a:pPr marL="342900" indent="-342900" algn="just">
                  <a:buFont typeface="Wingdings" pitchFamily="2" charset="2"/>
                  <a:buChar char="Ø"/>
                </a:pPr>
                <a:r>
                  <a:rPr lang="en-US" sz="2800" b="1" dirty="0">
                    <a:solidFill>
                      <a:schemeClr val="bg1"/>
                    </a:solidFill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b="1" i="0" smtClean="0">
                        <a:solidFill>
                          <a:schemeClr val="bg1"/>
                        </a:solidFill>
                        <a:latin typeface="Cambria Math"/>
                        <a:cs typeface="Times New Roman" panose="02020603050405020304" pitchFamily="18" charset="0"/>
                      </a:rPr>
                      <m:t>𝐓</m:t>
                    </m:r>
                    <m:r>
                      <a:rPr lang="en-US" sz="2800" b="1" i="0" smtClean="0">
                        <a:solidFill>
                          <a:schemeClr val="bg1"/>
                        </a:solidFill>
                        <a:latin typeface="Cambria Math"/>
                        <a:cs typeface="Times New Roman" panose="02020603050405020304" pitchFamily="18" charset="0"/>
                      </a:rPr>
                      <m:t>= </m:t>
                    </m:r>
                    <m:f>
                      <m:fPr>
                        <m:ctrlPr>
                          <a:rPr lang="en-US" sz="28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800" b="1" i="0" smtClean="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rPr>
                          <m:t>Distance</m:t>
                        </m:r>
                        <m:r>
                          <m:rPr>
                            <m:nor/>
                          </m:rPr>
                          <a:rPr lang="en-US" sz="2800" b="1" i="0" smtClean="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800" b="1" i="0" smtClean="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rPr>
                          <m:t>travelled</m:t>
                        </m:r>
                        <m:r>
                          <m:rPr>
                            <m:nor/>
                          </m:rPr>
                          <a:rPr lang="en-US" sz="2800" b="1" i="0" smtClean="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800" b="1" i="0" smtClean="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rPr>
                          <m:t>in</m:t>
                        </m:r>
                        <m:r>
                          <m:rPr>
                            <m:nor/>
                          </m:rPr>
                          <a:rPr lang="en-US" sz="2800" b="1" i="0" smtClean="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800" b="1" i="0" smtClean="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rPr>
                          <m:t>one</m:t>
                        </m:r>
                        <m:r>
                          <m:rPr>
                            <m:nor/>
                          </m:rPr>
                          <a:rPr lang="en-US" sz="2800" b="1" i="0" smtClean="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800" b="1" i="0" smtClean="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rPr>
                          <m:t>revolution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800" b="1" i="0" smtClean="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rPr>
                          <m:t>Orbital</m:t>
                        </m:r>
                        <m:r>
                          <m:rPr>
                            <m:nor/>
                          </m:rPr>
                          <a:rPr lang="en-US" sz="2800" b="1" i="0" smtClean="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800" b="1" i="0" smtClean="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rPr>
                          <m:t>speed</m:t>
                        </m:r>
                      </m:den>
                    </m:f>
                  </m:oMath>
                </a14:m>
                <a:endParaRPr lang="en-US" sz="2800" b="1" dirty="0">
                  <a:solidFill>
                    <a:schemeClr val="bg1"/>
                  </a:solidFill>
                  <a:cs typeface="Times New Roman" panose="02020603050405020304" pitchFamily="18" charset="0"/>
                </a:endParaRPr>
              </a:p>
              <a:p>
                <a:pPr marL="342900" indent="-342900" algn="just">
                  <a:buFont typeface="Wingdings" pitchFamily="2" charset="2"/>
                  <a:buChar char="Ø"/>
                </a:pPr>
                <a:r>
                  <a:rPr lang="en-US" sz="2800" b="1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Distance travelled by earth satellite in one revolution = 2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  <a:cs typeface="Times New Roman" panose="02020603050405020304" pitchFamily="18" charset="0"/>
                      </a:rPr>
                      <m:t>𝝅</m:t>
                    </m:r>
                    <m:d>
                      <m:dPr>
                        <m:ctrlPr>
                          <a:rPr lang="en-US" sz="28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800" b="1" i="1" smtClean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  <a:cs typeface="Times New Roman" panose="02020603050405020304" pitchFamily="18" charset="0"/>
                          </a:rPr>
                          <m:t>𝑹</m:t>
                        </m:r>
                        <m:r>
                          <a:rPr lang="en-US" sz="2800" b="1" i="1" baseline="-25000" smtClean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  <a:cs typeface="Times New Roman" panose="02020603050405020304" pitchFamily="18" charset="0"/>
                          </a:rPr>
                          <m:t>𝑬</m:t>
                        </m:r>
                        <m:r>
                          <a:rPr lang="en-US" sz="2800" b="1" i="1" smtClean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US" sz="2800" b="1" i="1" smtClean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  <a:cs typeface="Times New Roman" panose="02020603050405020304" pitchFamily="18" charset="0"/>
                          </a:rPr>
                          <m:t>𝒉</m:t>
                        </m:r>
                      </m:e>
                    </m:d>
                  </m:oMath>
                </a14:m>
                <a:endParaRPr lang="en-US" sz="28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endParaRPr lang="en-US" sz="2800" b="1" dirty="0">
                  <a:solidFill>
                    <a:schemeClr val="bg1"/>
                  </a:solidFill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986A3E7-7FDC-19E3-0CCD-790668C52C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851" y="905857"/>
                <a:ext cx="11257547" cy="2579552"/>
              </a:xfrm>
              <a:prstGeom prst="rect">
                <a:avLst/>
              </a:prstGeom>
              <a:blipFill>
                <a:blip r:embed="rId3"/>
                <a:stretch>
                  <a:fillRect l="-920" t="-2364" r="-113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F0484EB-6B41-61D1-3D2B-578FF560DECE}"/>
                  </a:ext>
                </a:extLst>
              </p:cNvPr>
              <p:cNvSpPr txBox="1"/>
              <p:nvPr/>
            </p:nvSpPr>
            <p:spPr>
              <a:xfrm>
                <a:off x="3013767" y="3260277"/>
                <a:ext cx="2505325" cy="778418"/>
              </a:xfrm>
              <a:prstGeom prst="rect">
                <a:avLst/>
              </a:prstGeom>
              <a:noFill/>
            </p:spPr>
            <p:txBody>
              <a:bodyPr wrap="square" lIns="68580" tIns="34290" rIns="68580" bIns="34290" rtlCol="0">
                <a:spAutoFit/>
              </a:bodyPr>
              <a:lstStyle/>
              <a:p>
                <a:pPr algn="just"/>
                <a:r>
                  <a:rPr lang="en-US" sz="28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b="1" i="0" smtClean="0">
                        <a:solidFill>
                          <a:schemeClr val="bg1"/>
                        </a:solidFill>
                        <a:latin typeface="Cambria Math"/>
                        <a:cs typeface="Times New Roman" panose="02020603050405020304" pitchFamily="18" charset="0"/>
                      </a:rPr>
                      <m:t>𝐓</m:t>
                    </m:r>
                    <m:r>
                      <m:rPr>
                        <m:nor/>
                      </m:rPr>
                      <a:rPr lang="en-US" sz="2800" b="1" i="0" smtClean="0">
                        <a:solidFill>
                          <a:schemeClr val="bg1"/>
                        </a:solidFill>
                        <a:latin typeface="Cambria Math"/>
                        <a:cs typeface="Times New Roman" panose="02020603050405020304" pitchFamily="18" charset="0"/>
                      </a:rPr>
                      <m:t>= </m:t>
                    </m:r>
                    <m:f>
                      <m:fPr>
                        <m:ctrlPr>
                          <a:rPr lang="en-US" sz="28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800" b="1" dirty="0">
                            <a:solidFill>
                              <a:schemeClr val="bg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  <m:r>
                          <m:rPr>
                            <m:nor/>
                          </m:rPr>
                          <a:rPr lang="en-US" sz="2800" b="1" i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  <a:cs typeface="Times New Roman" panose="02020603050405020304" pitchFamily="18" charset="0"/>
                          </a:rPr>
                          <m:t>π</m:t>
                        </m:r>
                        <m:d>
                          <m:dPr>
                            <m:ctrlPr>
                              <a:rPr lang="en-US" sz="28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nor/>
                              </m:rPr>
                              <a:rPr lang="en-US" sz="2800" b="1" i="0">
                                <a:solidFill>
                                  <a:schemeClr val="bg1"/>
                                </a:solidFill>
                                <a:latin typeface="Cambria Math"/>
                                <a:ea typeface="Cambria Math"/>
                                <a:cs typeface="Times New Roman" panose="02020603050405020304" pitchFamily="18" charset="0"/>
                              </a:rPr>
                              <m:t>R</m:t>
                            </m:r>
                            <m:r>
                              <m:rPr>
                                <m:nor/>
                              </m:rPr>
                              <a:rPr lang="en-US" sz="2800" b="1" i="0" baseline="-25000">
                                <a:solidFill>
                                  <a:schemeClr val="bg1"/>
                                </a:solidFill>
                                <a:latin typeface="Cambria Math"/>
                                <a:ea typeface="Cambria Math"/>
                                <a:cs typeface="Times New Roman" panose="02020603050405020304" pitchFamily="18" charset="0"/>
                              </a:rPr>
                              <m:t>E</m:t>
                            </m:r>
                            <m:r>
                              <m:rPr>
                                <m:nor/>
                              </m:rPr>
                              <a:rPr lang="en-US" sz="2800" b="1" i="0">
                                <a:solidFill>
                                  <a:schemeClr val="bg1"/>
                                </a:solidFill>
                                <a:latin typeface="Cambria Math"/>
                                <a:ea typeface="Cambria Math"/>
                                <a:cs typeface="Times New Roman" panose="02020603050405020304" pitchFamily="18" charset="0"/>
                              </a:rPr>
                              <m:t>+</m:t>
                            </m:r>
                            <m:r>
                              <m:rPr>
                                <m:nor/>
                              </m:rPr>
                              <a:rPr lang="en-US" sz="2800" b="1" i="0">
                                <a:solidFill>
                                  <a:schemeClr val="bg1"/>
                                </a:solidFill>
                                <a:latin typeface="Cambria Math"/>
                                <a:ea typeface="Cambria Math"/>
                                <a:cs typeface="Times New Roman" panose="02020603050405020304" pitchFamily="18" charset="0"/>
                              </a:rPr>
                              <m:t>h</m:t>
                            </m:r>
                          </m:e>
                        </m:d>
                      </m:num>
                      <m:den>
                        <m:r>
                          <m:rPr>
                            <m:nor/>
                          </m:rPr>
                          <a:rPr lang="en-US" sz="2800" b="1" i="0" smtClean="0">
                            <a:solidFill>
                              <a:schemeClr val="bg1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v</m:t>
                        </m:r>
                      </m:den>
                    </m:f>
                  </m:oMath>
                </a14:m>
                <a:endParaRPr lang="en-US" sz="20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F0484EB-6B41-61D1-3D2B-578FF560DE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13767" y="3260277"/>
                <a:ext cx="2505325" cy="77841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A4C47D3-0DE5-9C3F-2B15-35FE091680A7}"/>
                  </a:ext>
                </a:extLst>
              </p:cNvPr>
              <p:cNvSpPr txBox="1"/>
              <p:nvPr/>
            </p:nvSpPr>
            <p:spPr>
              <a:xfrm>
                <a:off x="5487782" y="3138841"/>
                <a:ext cx="3153361" cy="1408975"/>
              </a:xfrm>
              <a:prstGeom prst="rect">
                <a:avLst/>
              </a:prstGeom>
              <a:noFill/>
            </p:spPr>
            <p:txBody>
              <a:bodyPr wrap="square" lIns="68580" tIns="34290" rIns="68580" bIns="34290" rtlCol="0">
                <a:spAutoFit/>
              </a:bodyPr>
              <a:lstStyle/>
              <a:p>
                <a:pPr algn="just"/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800" b="1" i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  <a:sym typeface="Symbol"/>
                      </a:rPr>
                      <m:t>   </m:t>
                    </m:r>
                    <m:r>
                      <m:rPr>
                        <m:nor/>
                      </m:rPr>
                      <a:rPr lang="en-US" sz="2800" b="1" i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rPr>
                      <m:t>T</m:t>
                    </m:r>
                  </m:oMath>
                </a14:m>
                <a:r>
                  <a:rPr lang="en-US" sz="2800" b="1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800" b="1" dirty="0">
                            <a:solidFill>
                              <a:schemeClr val="bg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  <m:r>
                          <m:rPr>
                            <m:nor/>
                          </m:rPr>
                          <a:rPr lang="en-US" sz="2800" b="1" i="0" smtClean="0">
                            <a:solidFill>
                              <a:schemeClr val="bg1"/>
                            </a:solidFill>
                            <a:latin typeface="Times New Roman" pitchFamily="18" charset="0"/>
                            <a:ea typeface="Cambria Math"/>
                            <a:cs typeface="Times New Roman" pitchFamily="18" charset="0"/>
                          </a:rPr>
                          <m:t>π</m:t>
                        </m:r>
                        <m:d>
                          <m:dPr>
                            <m:ctrlPr>
                              <a:rPr lang="en-US" sz="28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nor/>
                              </m:rPr>
                              <a:rPr lang="en-US" sz="2800" b="1" i="0" smtClean="0">
                                <a:solidFill>
                                  <a:schemeClr val="bg1"/>
                                </a:solidFill>
                                <a:latin typeface="Times New Roman" pitchFamily="18" charset="0"/>
                                <a:ea typeface="Cambria Math"/>
                                <a:cs typeface="Times New Roman" pitchFamily="18" charset="0"/>
                              </a:rPr>
                              <m:t>R</m:t>
                            </m:r>
                            <m:r>
                              <m:rPr>
                                <m:nor/>
                              </m:rPr>
                              <a:rPr lang="en-US" sz="2800" b="1" i="0" baseline="-25000" smtClean="0">
                                <a:solidFill>
                                  <a:schemeClr val="bg1"/>
                                </a:solidFill>
                                <a:latin typeface="Times New Roman" pitchFamily="18" charset="0"/>
                                <a:ea typeface="Cambria Math"/>
                                <a:cs typeface="Times New Roman" pitchFamily="18" charset="0"/>
                              </a:rPr>
                              <m:t>E</m:t>
                            </m:r>
                            <m:r>
                              <m:rPr>
                                <m:nor/>
                              </m:rPr>
                              <a:rPr lang="en-US" sz="2800" b="1" i="0" smtClean="0">
                                <a:solidFill>
                                  <a:schemeClr val="bg1"/>
                                </a:solidFill>
                                <a:latin typeface="Times New Roman" pitchFamily="18" charset="0"/>
                                <a:ea typeface="Cambria Math"/>
                                <a:cs typeface="Times New Roman" pitchFamily="18" charset="0"/>
                              </a:rPr>
                              <m:t>+</m:t>
                            </m:r>
                            <m:r>
                              <m:rPr>
                                <m:nor/>
                              </m:rPr>
                              <a:rPr lang="en-US" sz="2800" b="1" i="0" smtClean="0">
                                <a:solidFill>
                                  <a:schemeClr val="bg1"/>
                                </a:solidFill>
                                <a:latin typeface="Times New Roman" pitchFamily="18" charset="0"/>
                                <a:ea typeface="Cambria Math"/>
                                <a:cs typeface="Times New Roman" pitchFamily="18" charset="0"/>
                              </a:rPr>
                              <m:t>h</m:t>
                            </m:r>
                          </m:e>
                        </m:d>
                      </m:num>
                      <m:den>
                        <m:rad>
                          <m:radPr>
                            <m:degHide m:val="on"/>
                            <m:ctrlPr>
                              <a:rPr lang="en-US" sz="2800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f>
                              <m:fPr>
                                <m:ctrlPr>
                                  <a:rPr lang="en-US" sz="2800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fPr>
                              <m:num>
                                <m:r>
                                  <m:rPr>
                                    <m:nor/>
                                  </m:rPr>
                                  <a:rPr lang="en-US" sz="2800" b="1" i="0" smtClean="0">
                                    <a:solidFill>
                                      <a:schemeClr val="bg1"/>
                                    </a:solidFill>
                                    <a:latin typeface="Times New Roman" pitchFamily="18" charset="0"/>
                                    <a:cs typeface="Times New Roman" pitchFamily="18" charset="0"/>
                                  </a:rPr>
                                  <m:t>G</m:t>
                                </m:r>
                                <m:sSub>
                                  <m:sSubPr>
                                    <m:ctrlPr>
                                      <a:rPr lang="en-US" sz="2800" b="1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nor/>
                                      </m:rPr>
                                      <a:rPr lang="en-US" sz="2800" b="1" i="0" smtClean="0">
                                        <a:solidFill>
                                          <a:schemeClr val="bg1"/>
                                        </a:solidFill>
                                        <a:latin typeface="Times New Roman" pitchFamily="18" charset="0"/>
                                        <a:cs typeface="Times New Roman" pitchFamily="18" charset="0"/>
                                      </a:rPr>
                                      <m:t>M</m:t>
                                    </m:r>
                                  </m:e>
                                  <m:sub>
                                    <m:r>
                                      <a:rPr lang="en-US" sz="2800" b="1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cs typeface="Times New Roman" pitchFamily="18" charset="0"/>
                                      </a:rPr>
                                      <m:t>𝑬</m:t>
                                    </m:r>
                                  </m:sub>
                                </m:sSub>
                              </m:num>
                              <m:den>
                                <m:d>
                                  <m:dPr>
                                    <m:ctrlPr>
                                      <a:rPr lang="en-US" sz="2800" b="1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2800" b="1" i="1">
                                            <a:solidFill>
                                              <a:schemeClr val="bg1"/>
                                            </a:solidFill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nor/>
                                          </m:rPr>
                                          <a:rPr lang="en-US" sz="2800" b="1" i="0" smtClean="0">
                                            <a:solidFill>
                                              <a:schemeClr val="bg1"/>
                                            </a:solidFill>
                                            <a:latin typeface="Times New Roman" pitchFamily="18" charset="0"/>
                                            <a:cs typeface="Times New Roman" pitchFamily="18" charset="0"/>
                                          </a:rPr>
                                          <m:t>R</m:t>
                                        </m:r>
                                      </m:e>
                                      <m:sub>
                                        <m:r>
                                          <a:rPr lang="en-US" sz="2800" b="1" i="1" smtClean="0">
                                            <a:solidFill>
                                              <a:schemeClr val="bg1"/>
                                            </a:solidFill>
                                            <a:latin typeface="Cambria Math"/>
                                            <a:cs typeface="Times New Roman" pitchFamily="18" charset="0"/>
                                          </a:rPr>
                                          <m:t>𝑬</m:t>
                                        </m:r>
                                      </m:sub>
                                    </m:sSub>
                                    <m:r>
                                      <m:rPr>
                                        <m:nor/>
                                      </m:rPr>
                                      <a:rPr lang="en-US" sz="2800" b="1" i="0" smtClean="0">
                                        <a:solidFill>
                                          <a:schemeClr val="bg1"/>
                                        </a:solidFill>
                                        <a:latin typeface="Times New Roman" pitchFamily="18" charset="0"/>
                                        <a:cs typeface="Times New Roman" pitchFamily="18" charset="0"/>
                                      </a:rPr>
                                      <m:t>+</m:t>
                                    </m:r>
                                    <m:r>
                                      <m:rPr>
                                        <m:nor/>
                                      </m:rPr>
                                      <a:rPr lang="en-US" sz="2800" b="1" i="0" smtClean="0">
                                        <a:solidFill>
                                          <a:schemeClr val="bg1"/>
                                        </a:solidFill>
                                        <a:latin typeface="Times New Roman" pitchFamily="18" charset="0"/>
                                        <a:cs typeface="Times New Roman" pitchFamily="18" charset="0"/>
                                      </a:rPr>
                                      <m:t>h</m:t>
                                    </m:r>
                                  </m:e>
                                </m:d>
                              </m:den>
                            </m:f>
                          </m:e>
                        </m:rad>
                      </m:den>
                    </m:f>
                  </m:oMath>
                </a14:m>
                <a:endParaRPr lang="en-US" sz="20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A4C47D3-0DE5-9C3F-2B15-35FE091680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7782" y="3138841"/>
                <a:ext cx="3153361" cy="14089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BFD9135-3212-D34D-0A78-FC13B3EE263E}"/>
                  </a:ext>
                </a:extLst>
              </p:cNvPr>
              <p:cNvSpPr txBox="1"/>
              <p:nvPr/>
            </p:nvSpPr>
            <p:spPr>
              <a:xfrm>
                <a:off x="3135232" y="4094163"/>
                <a:ext cx="2749507" cy="1119730"/>
              </a:xfrm>
              <a:prstGeom prst="rect">
                <a:avLst/>
              </a:prstGeom>
              <a:noFill/>
            </p:spPr>
            <p:txBody>
              <a:bodyPr wrap="square" lIns="68580" tIns="34290" rIns="68580" bIns="34290" rtlCol="0">
                <a:spAutoFit/>
              </a:bodyPr>
              <a:lstStyle/>
              <a:p>
                <a:pPr algn="just"/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800" b="1" i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rPr>
                      <m:t>T</m:t>
                    </m:r>
                  </m:oMath>
                </a14:m>
                <a:r>
                  <a:rPr lang="en-US" sz="2800" b="1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800" b="1" i="0" dirty="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rPr>
                          <m:t>2</m:t>
                        </m:r>
                        <m:r>
                          <m:rPr>
                            <m:nor/>
                          </m:rPr>
                          <a:rPr lang="en-US" sz="2800" b="1" i="0">
                            <a:solidFill>
                              <a:schemeClr val="bg1"/>
                            </a:solidFill>
                            <a:latin typeface="Times New Roman" pitchFamily="18" charset="0"/>
                            <a:ea typeface="Cambria Math"/>
                            <a:cs typeface="Times New Roman" pitchFamily="18" charset="0"/>
                          </a:rPr>
                          <m:t>π</m:t>
                        </m:r>
                        <m:d>
                          <m:dPr>
                            <m:ctrlPr>
                              <a:rPr lang="en-US" sz="28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/>
                                <a:cs typeface="Times New Roman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nor/>
                              </m:rPr>
                              <a:rPr lang="en-US" sz="2800" b="1" i="0">
                                <a:solidFill>
                                  <a:schemeClr val="bg1"/>
                                </a:solidFill>
                                <a:latin typeface="Times New Roman" pitchFamily="18" charset="0"/>
                                <a:ea typeface="Cambria Math"/>
                                <a:cs typeface="Times New Roman" pitchFamily="18" charset="0"/>
                              </a:rPr>
                              <m:t>R</m:t>
                            </m:r>
                            <m:r>
                              <m:rPr>
                                <m:nor/>
                              </m:rPr>
                              <a:rPr lang="en-US" sz="2800" b="1" i="0" baseline="-25000">
                                <a:solidFill>
                                  <a:schemeClr val="bg1"/>
                                </a:solidFill>
                                <a:latin typeface="Times New Roman" pitchFamily="18" charset="0"/>
                                <a:ea typeface="Cambria Math"/>
                                <a:cs typeface="Times New Roman" pitchFamily="18" charset="0"/>
                              </a:rPr>
                              <m:t>E</m:t>
                            </m:r>
                            <m:r>
                              <m:rPr>
                                <m:nor/>
                              </m:rPr>
                              <a:rPr lang="en-US" sz="2800" b="1" i="0">
                                <a:solidFill>
                                  <a:schemeClr val="bg1"/>
                                </a:solidFill>
                                <a:latin typeface="Times New Roman" pitchFamily="18" charset="0"/>
                                <a:ea typeface="Cambria Math"/>
                                <a:cs typeface="Times New Roman" pitchFamily="18" charset="0"/>
                              </a:rPr>
                              <m:t>+</m:t>
                            </m:r>
                            <m:r>
                              <m:rPr>
                                <m:nor/>
                              </m:rPr>
                              <a:rPr lang="en-US" sz="2800" b="1" i="0">
                                <a:solidFill>
                                  <a:schemeClr val="bg1"/>
                                </a:solidFill>
                                <a:latin typeface="Times New Roman" pitchFamily="18" charset="0"/>
                                <a:ea typeface="Cambria Math"/>
                                <a:cs typeface="Times New Roman" pitchFamily="18" charset="0"/>
                              </a:rPr>
                              <m:t>h</m:t>
                            </m:r>
                          </m:e>
                        </m:d>
                        <m:r>
                          <m:rPr>
                            <m:nor/>
                          </m:rPr>
                          <a:rPr lang="en-US" sz="2800" b="1" i="0" baseline="30000">
                            <a:solidFill>
                              <a:schemeClr val="bg1"/>
                            </a:solidFill>
                            <a:latin typeface="Times New Roman" pitchFamily="18" charset="0"/>
                            <a:ea typeface="Cambria Math"/>
                            <a:cs typeface="Times New Roman" pitchFamily="18" charset="0"/>
                          </a:rPr>
                          <m:t>3/2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sz="2800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m:rPr>
                                <m:nor/>
                              </m:rPr>
                              <a:rPr lang="en-US" sz="2800" b="1" i="0">
                                <a:solidFill>
                                  <a:schemeClr val="bg1"/>
                                </a:solidFill>
                                <a:latin typeface="Times New Roman" pitchFamily="18" charset="0"/>
                                <a:cs typeface="Times New Roman" pitchFamily="18" charset="0"/>
                              </a:rPr>
                              <m:t>G</m:t>
                            </m:r>
                            <m:sSub>
                              <m:sSubPr>
                                <m:ctrlPr>
                                  <a:rPr lang="en-US" sz="2800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cs typeface="Times New Roman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nor/>
                                  </m:rPr>
                                  <a:rPr lang="en-US" sz="2800" b="1" i="0">
                                    <a:solidFill>
                                      <a:schemeClr val="bg1"/>
                                    </a:solidFill>
                                    <a:latin typeface="Times New Roman" pitchFamily="18" charset="0"/>
                                    <a:cs typeface="Times New Roman" pitchFamily="18" charset="0"/>
                                  </a:rPr>
                                  <m:t>M</m:t>
                                </m:r>
                              </m:e>
                              <m:sub>
                                <m:r>
                                  <a:rPr lang="en-US" sz="2800" b="1" i="1" smtClean="0">
                                    <a:solidFill>
                                      <a:schemeClr val="bg1"/>
                                    </a:solidFill>
                                    <a:latin typeface="Cambria Math"/>
                                    <a:cs typeface="Times New Roman" pitchFamily="18" charset="0"/>
                                  </a:rPr>
                                  <m:t>𝑬</m:t>
                                </m:r>
                              </m:sub>
                            </m:sSub>
                          </m:e>
                        </m:rad>
                      </m:den>
                    </m:f>
                  </m:oMath>
                </a14:m>
                <a:endParaRPr lang="en-US" sz="28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BFD9135-3212-D34D-0A78-FC13B3EE26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5232" y="4094163"/>
                <a:ext cx="2749507" cy="111973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10642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/>
      <p:bldP spid="12" grpId="0"/>
      <p:bldP spid="13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05232-55FC-14F6-4E8F-625EA5615B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1A0E1D-B23E-B002-6635-649CEE24E3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B9F5C1-D20B-B59E-9AAD-ACC82ECF4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68200" cy="6858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FF3CB4D-18FF-AA7A-A6FC-1088F8F9BBA7}"/>
                  </a:ext>
                </a:extLst>
              </p:cNvPr>
              <p:cNvSpPr txBox="1"/>
              <p:nvPr/>
            </p:nvSpPr>
            <p:spPr>
              <a:xfrm>
                <a:off x="611606" y="248230"/>
                <a:ext cx="3156284" cy="8427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800" b="1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2800" b="1" baseline="300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 </a:t>
                </a:r>
                <a:r>
                  <a:rPr lang="en-US" sz="2800" b="1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800" b="1" i="0" dirty="0" smtClean="0">
                            <a:solidFill>
                              <a:schemeClr val="bg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  <m:r>
                          <m:rPr>
                            <m:nor/>
                          </m:rPr>
                          <a:rPr lang="en-US" sz="2800" b="1" i="0">
                            <a:solidFill>
                              <a:schemeClr val="bg1"/>
                            </a:solidFill>
                            <a:latin typeface="Times New Roman" pitchFamily="18" charset="0"/>
                            <a:ea typeface="Cambria Math"/>
                            <a:cs typeface="Times New Roman" pitchFamily="18" charset="0"/>
                          </a:rPr>
                          <m:t>π</m:t>
                        </m:r>
                        <m:r>
                          <m:rPr>
                            <m:nor/>
                          </m:rPr>
                          <a:rPr lang="en-US" sz="2800" b="1" i="0" baseline="30000" smtClean="0">
                            <a:solidFill>
                              <a:schemeClr val="bg1"/>
                            </a:solidFill>
                            <a:latin typeface="Times New Roman" pitchFamily="18" charset="0"/>
                            <a:ea typeface="Cambria Math"/>
                            <a:cs typeface="Times New Roman" pitchFamily="18" charset="0"/>
                          </a:rPr>
                          <m:t>2</m:t>
                        </m:r>
                        <m:d>
                          <m:dPr>
                            <m:ctrlPr>
                              <a:rPr lang="en-US" sz="28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nor/>
                              </m:rPr>
                              <a:rPr lang="en-US" sz="2800" b="1" i="0">
                                <a:solidFill>
                                  <a:schemeClr val="bg1"/>
                                </a:solidFill>
                                <a:latin typeface="Times New Roman" pitchFamily="18" charset="0"/>
                                <a:ea typeface="Cambria Math"/>
                                <a:cs typeface="Times New Roman" pitchFamily="18" charset="0"/>
                              </a:rPr>
                              <m:t>R</m:t>
                            </m:r>
                            <m:r>
                              <m:rPr>
                                <m:nor/>
                              </m:rPr>
                              <a:rPr lang="en-US" sz="2800" b="1" i="0" baseline="-25000">
                                <a:solidFill>
                                  <a:schemeClr val="bg1"/>
                                </a:solidFill>
                                <a:latin typeface="Times New Roman" pitchFamily="18" charset="0"/>
                                <a:ea typeface="Cambria Math"/>
                                <a:cs typeface="Times New Roman" pitchFamily="18" charset="0"/>
                              </a:rPr>
                              <m:t>E</m:t>
                            </m:r>
                            <m:r>
                              <m:rPr>
                                <m:nor/>
                              </m:rPr>
                              <a:rPr lang="en-US" sz="2800" b="1" i="0">
                                <a:solidFill>
                                  <a:schemeClr val="bg1"/>
                                </a:solidFill>
                                <a:latin typeface="Times New Roman" pitchFamily="18" charset="0"/>
                                <a:ea typeface="Cambria Math"/>
                                <a:cs typeface="Times New Roman" pitchFamily="18" charset="0"/>
                              </a:rPr>
                              <m:t>+</m:t>
                            </m:r>
                            <m:r>
                              <m:rPr>
                                <m:nor/>
                              </m:rPr>
                              <a:rPr lang="en-US" sz="2800" b="1" i="0">
                                <a:solidFill>
                                  <a:schemeClr val="bg1"/>
                                </a:solidFill>
                                <a:latin typeface="Times New Roman" pitchFamily="18" charset="0"/>
                                <a:ea typeface="Cambria Math"/>
                                <a:cs typeface="Times New Roman" pitchFamily="18" charset="0"/>
                              </a:rPr>
                              <m:t>h</m:t>
                            </m:r>
                          </m:e>
                        </m:d>
                        <m:r>
                          <m:rPr>
                            <m:nor/>
                          </m:rPr>
                          <a:rPr lang="en-US" sz="2800" b="1" i="0" baseline="30000">
                            <a:solidFill>
                              <a:schemeClr val="bg1"/>
                            </a:solidFill>
                            <a:latin typeface="Times New Roman" pitchFamily="18" charset="0"/>
                            <a:ea typeface="Cambria Math"/>
                            <a:cs typeface="Times New Roman" pitchFamily="18" charset="0"/>
                          </a:rPr>
                          <m:t>3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800" b="1" i="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rPr>
                          <m:t>G</m:t>
                        </m:r>
                        <m:sSub>
                          <m:sSubPr>
                            <m:ctrlPr>
                              <a:rPr lang="en-US" sz="28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sz="2800" b="1" i="0">
                                <a:solidFill>
                                  <a:schemeClr val="bg1"/>
                                </a:solidFill>
                                <a:latin typeface="Times New Roman" pitchFamily="18" charset="0"/>
                                <a:cs typeface="Times New Roman" pitchFamily="18" charset="0"/>
                              </a:rPr>
                              <m:t>M</m:t>
                            </m:r>
                          </m:e>
                          <m:sub>
                            <m:r>
                              <a:rPr lang="en-US" sz="2800" b="1" i="1" smtClean="0">
                                <a:solidFill>
                                  <a:schemeClr val="bg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𝑬</m:t>
                            </m:r>
                          </m:sub>
                        </m:sSub>
                      </m:den>
                    </m:f>
                  </m:oMath>
                </a14:m>
                <a:endParaRPr lang="en-IN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FF3CB4D-18FF-AA7A-A6FC-1088F8F9BB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606" y="248230"/>
                <a:ext cx="3156284" cy="842731"/>
              </a:xfrm>
              <a:prstGeom prst="rect">
                <a:avLst/>
              </a:prstGeom>
              <a:blipFill>
                <a:blip r:embed="rId3"/>
                <a:stretch>
                  <a:fillRect l="-3861" b="-2174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575AE15-CA48-7D5A-3F89-EAAA99CAFF81}"/>
                  </a:ext>
                </a:extLst>
              </p:cNvPr>
              <p:cNvSpPr txBox="1"/>
              <p:nvPr/>
            </p:nvSpPr>
            <p:spPr>
              <a:xfrm>
                <a:off x="1004636" y="1318980"/>
                <a:ext cx="4078706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800" b="1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Constant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800" b="1" i="1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  <a:cs typeface="Times New Roman" panose="02020603050405020304" pitchFamily="18" charset="0"/>
                          </a:rPr>
                          <m:t>𝑹</m:t>
                        </m:r>
                        <m:r>
                          <a:rPr lang="en-US" sz="2800" b="1" i="1" baseline="-2500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  <a:cs typeface="Times New Roman" panose="02020603050405020304" pitchFamily="18" charset="0"/>
                          </a:rPr>
                          <m:t>𝑬</m:t>
                        </m:r>
                        <m:r>
                          <a:rPr lang="en-US" sz="2800" b="1" i="1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US" sz="2800" b="1" i="1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  <a:cs typeface="Times New Roman" panose="02020603050405020304" pitchFamily="18" charset="0"/>
                          </a:rPr>
                          <m:t>𝒉</m:t>
                        </m:r>
                      </m:e>
                    </m:d>
                    <m:r>
                      <a:rPr lang="en-US" sz="2800" b="1" i="1" baseline="30000">
                        <a:solidFill>
                          <a:schemeClr val="bg1"/>
                        </a:solidFill>
                        <a:latin typeface="Cambria Math"/>
                        <a:ea typeface="Cambria Math"/>
                        <a:cs typeface="Times New Roman" panose="02020603050405020304" pitchFamily="18" charset="0"/>
                      </a:rPr>
                      <m:t>𝟑</m:t>
                    </m:r>
                  </m:oMath>
                </a14:m>
                <a:endParaRPr lang="en-US" sz="28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575AE15-CA48-7D5A-3F89-EAAA99CAFF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4636" y="1318980"/>
                <a:ext cx="4078706" cy="523220"/>
              </a:xfrm>
              <a:prstGeom prst="rect">
                <a:avLst/>
              </a:prstGeom>
              <a:blipFill>
                <a:blip r:embed="rId4"/>
                <a:stretch>
                  <a:fillRect l="-3139" t="-11628" b="-31395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0A621BE-B818-113E-052F-372DF9F5E411}"/>
                  </a:ext>
                </a:extLst>
              </p:cNvPr>
              <p:cNvSpPr txBox="1"/>
              <p:nvPr/>
            </p:nvSpPr>
            <p:spPr>
              <a:xfrm>
                <a:off x="1004635" y="1964017"/>
                <a:ext cx="9019675" cy="138499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800" b="1" dirty="0">
                    <a:solidFill>
                      <a:schemeClr val="bg1"/>
                    </a:solidFill>
                    <a:cs typeface="Times New Roman" panose="02020603050405020304" pitchFamily="18" charset="0"/>
                  </a:rPr>
                  <a:t>= Constant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/>
                            <a:cs typeface="Times New Roman" panose="02020603050405020304" pitchFamily="18" charset="0"/>
                          </a:rPr>
                          <m:t>𝑹</m:t>
                        </m:r>
                        <m:r>
                          <a:rPr lang="en-US" sz="2800" b="1" i="1" baseline="-2500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/>
                            <a:cs typeface="Times New Roman" panose="02020603050405020304" pitchFamily="18" charset="0"/>
                          </a:rPr>
                          <m:t>𝑬</m:t>
                        </m:r>
                        <m:r>
                          <a:rPr lang="en-US" sz="2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US" sz="2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/>
                            <a:cs typeface="Times New Roman" panose="02020603050405020304" pitchFamily="18" charset="0"/>
                          </a:rPr>
                          <m:t>𝒉</m:t>
                        </m:r>
                      </m:e>
                    </m:d>
                    <m:r>
                      <a:rPr lang="en-US" sz="2800" b="1" i="1" baseline="3000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/>
                        <a:cs typeface="Times New Roman" panose="02020603050405020304" pitchFamily="18" charset="0"/>
                      </a:rPr>
                      <m:t>𝟑</m:t>
                    </m:r>
                  </m:oMath>
                </a14:m>
                <a:r>
                  <a:rPr lang="en-US" sz="2800" b="1" dirty="0">
                    <a:solidFill>
                      <a:schemeClr val="bg1"/>
                    </a:solidFill>
                    <a:cs typeface="Times New Roman" panose="02020603050405020304" pitchFamily="18" charset="0"/>
                  </a:rPr>
                  <a:t> </a:t>
                </a:r>
              </a:p>
              <a:p>
                <a:pPr algn="just"/>
                <a:r>
                  <a:rPr lang="en-US" sz="2800" b="1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Substituting numerical values  g</a:t>
                </a:r>
                <a14:m>
                  <m:oMath xmlns:m="http://schemas.openxmlformats.org/officeDocument/2006/math">
                    <m:r>
                      <a:rPr lang="en-US" sz="2800" b="1" i="1">
                        <a:solidFill>
                          <a:schemeClr val="bg1"/>
                        </a:solidFill>
                        <a:latin typeface="Cambria Math"/>
                        <a:ea typeface="Cambria Math"/>
                        <a:cs typeface="Times New Roman" panose="02020603050405020304" pitchFamily="18" charset="0"/>
                      </a:rPr>
                      <m:t>≅</m:t>
                    </m:r>
                  </m:oMath>
                </a14:m>
                <a:r>
                  <a:rPr lang="en-US" sz="2800" b="1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9.8 ms</a:t>
                </a:r>
                <a:r>
                  <a:rPr lang="en-US" sz="2800" b="1" baseline="300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-2</a:t>
                </a:r>
              </a:p>
              <a:p>
                <a:pPr algn="just"/>
                <a:r>
                  <a:rPr lang="en-US" sz="2800" b="1" dirty="0">
                    <a:solidFill>
                      <a:schemeClr val="bg1"/>
                    </a:solidFill>
                    <a:cs typeface="Times New Roman" panose="020206030504050203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0A621BE-B818-113E-052F-372DF9F5E4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4635" y="1964017"/>
                <a:ext cx="9019675" cy="1384995"/>
              </a:xfrm>
              <a:prstGeom prst="rect">
                <a:avLst/>
              </a:prstGeom>
              <a:blipFill>
                <a:blip r:embed="rId5"/>
                <a:stretch>
                  <a:fillRect l="-1420" t="-3965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63B5050-1755-B766-188A-13848E3CDF63}"/>
                  </a:ext>
                </a:extLst>
              </p:cNvPr>
              <p:cNvSpPr txBox="1"/>
              <p:nvPr/>
            </p:nvSpPr>
            <p:spPr>
              <a:xfrm>
                <a:off x="1004635" y="3056565"/>
                <a:ext cx="7515730" cy="500137"/>
              </a:xfrm>
              <a:prstGeom prst="rect">
                <a:avLst/>
              </a:prstGeom>
              <a:noFill/>
            </p:spPr>
            <p:txBody>
              <a:bodyPr wrap="square" lIns="68580" tIns="34290" rIns="68580" bIns="34290" rtlCol="0">
                <a:spAutoFit/>
              </a:bodyPr>
              <a:lstStyle/>
              <a:p>
                <a:pPr algn="just"/>
                <a:r>
                  <a:rPr lang="en-US" sz="2800" b="1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Substituting numerical values  g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  <a:cs typeface="Times New Roman" panose="02020603050405020304" pitchFamily="18" charset="0"/>
                      </a:rPr>
                      <m:t>≅</m:t>
                    </m:r>
                  </m:oMath>
                </a14:m>
                <a:r>
                  <a:rPr lang="en-US" sz="2800" b="1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9.8 ms</a:t>
                </a:r>
                <a:r>
                  <a:rPr lang="en-US" sz="2800" b="1" baseline="300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-2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63B5050-1755-B766-188A-13848E3CDF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4635" y="3056565"/>
                <a:ext cx="7515730" cy="500137"/>
              </a:xfrm>
              <a:prstGeom prst="rect">
                <a:avLst/>
              </a:prstGeom>
              <a:blipFill>
                <a:blip r:embed="rId6"/>
                <a:stretch>
                  <a:fillRect l="-1946" t="-14634" b="-36585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94591BF-4D09-3C4E-C118-DE1BF0111167}"/>
                  </a:ext>
                </a:extLst>
              </p:cNvPr>
              <p:cNvSpPr txBox="1"/>
              <p:nvPr/>
            </p:nvSpPr>
            <p:spPr>
              <a:xfrm>
                <a:off x="1322347" y="3522594"/>
                <a:ext cx="5070057" cy="946093"/>
              </a:xfrm>
              <a:prstGeom prst="rect">
                <a:avLst/>
              </a:prstGeom>
              <a:noFill/>
            </p:spPr>
            <p:txBody>
              <a:bodyPr wrap="square" lIns="68580" tIns="34290" rIns="68580" bIns="34290" rtlCol="0">
                <a:spAutoFit/>
              </a:bodyPr>
              <a:lstStyle/>
              <a:p>
                <a:pPr algn="just"/>
                <a:r>
                  <a:rPr lang="en-US" sz="2800" b="1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We get T</a:t>
                </a:r>
                <a:r>
                  <a:rPr lang="en-US" sz="2800" b="1" baseline="300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b="1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8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2</m:t>
                    </m:r>
                    <m:r>
                      <a:rPr lang="en-US" sz="2800" b="1" i="1">
                        <a:solidFill>
                          <a:schemeClr val="bg1"/>
                        </a:solidFill>
                        <a:latin typeface="Cambria Math"/>
                        <a:ea typeface="Cambria Math"/>
                        <a:cs typeface="Times New Roman" panose="02020603050405020304" pitchFamily="18" charset="0"/>
                      </a:rPr>
                      <m:t>𝝅</m:t>
                    </m:r>
                    <m:rad>
                      <m:radPr>
                        <m:degHide m:val="on"/>
                        <m:ctrlPr>
                          <a:rPr lang="en-US" sz="28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sz="2800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sz="2800" b="1" i="1" smtClean="0">
                                <a:solidFill>
                                  <a:schemeClr val="bg1"/>
                                </a:solidFill>
                                <a:latin typeface="Cambria Math"/>
                                <a:ea typeface="Cambria Math"/>
                                <a:cs typeface="Times New Roman" panose="02020603050405020304" pitchFamily="18" charset="0"/>
                              </a:rPr>
                              <m:t>𝟔𝟒𝟎𝟎</m:t>
                            </m:r>
                            <m:r>
                              <a:rPr lang="en-US" sz="2800" b="1" i="1" smtClean="0">
                                <a:solidFill>
                                  <a:schemeClr val="bg1"/>
                                </a:solidFill>
                                <a:latin typeface="Cambria Math"/>
                                <a:ea typeface="Cambria Math"/>
                                <a:cs typeface="Times New Roman" panose="02020603050405020304" pitchFamily="18" charset="0"/>
                              </a:rPr>
                              <m:t>×</m:t>
                            </m:r>
                            <m:sSup>
                              <m:sSupPr>
                                <m:ctrlPr>
                                  <a:rPr lang="en-US" sz="2800" b="1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Cambria Math"/>
                                    <a:cs typeface="Times New Roman" panose="020206030504050203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800" b="1" i="1" smtClean="0">
                                    <a:solidFill>
                                      <a:schemeClr val="bg1"/>
                                    </a:solidFill>
                                    <a:latin typeface="Cambria Math"/>
                                    <a:ea typeface="Cambria Math"/>
                                    <a:cs typeface="Times New Roman" panose="02020603050405020304" pitchFamily="18" charset="0"/>
                                  </a:rPr>
                                  <m:t>𝟏𝟎</m:t>
                                </m:r>
                              </m:e>
                              <m:sup>
                                <m:r>
                                  <a:rPr lang="en-US" sz="2800" b="1" i="1" smtClean="0">
                                    <a:solidFill>
                                      <a:schemeClr val="bg1"/>
                                    </a:solidFill>
                                    <a:latin typeface="Cambria Math"/>
                                    <a:ea typeface="Cambria Math"/>
                                    <a:cs typeface="Times New Roman" panose="02020603050405020304" pitchFamily="18" charset="0"/>
                                  </a:rPr>
                                  <m:t>𝟑</m:t>
                                </m:r>
                              </m:sup>
                            </m:sSup>
                          </m:num>
                          <m:den>
                            <m:r>
                              <a:rPr lang="en-US" sz="2800" b="1" i="1" smtClean="0">
                                <a:solidFill>
                                  <a:schemeClr val="bg1"/>
                                </a:solidFill>
                                <a:latin typeface="Cambria Math"/>
                                <a:ea typeface="Cambria Math"/>
                                <a:cs typeface="Times New Roman" panose="02020603050405020304" pitchFamily="18" charset="0"/>
                              </a:rPr>
                              <m:t>𝟗</m:t>
                            </m:r>
                            <m:r>
                              <a:rPr lang="en-US" sz="2800" b="1" i="1" smtClean="0">
                                <a:solidFill>
                                  <a:schemeClr val="bg1"/>
                                </a:solidFill>
                                <a:latin typeface="Cambria Math"/>
                                <a:ea typeface="Cambria Math"/>
                                <a:cs typeface="Times New Roman" panose="02020603050405020304" pitchFamily="18" charset="0"/>
                              </a:rPr>
                              <m:t>.</m:t>
                            </m:r>
                            <m:r>
                              <a:rPr lang="en-US" sz="2800" b="1" i="1" smtClean="0">
                                <a:solidFill>
                                  <a:schemeClr val="bg1"/>
                                </a:solidFill>
                                <a:latin typeface="Cambria Math"/>
                                <a:ea typeface="Cambria Math"/>
                                <a:cs typeface="Times New Roman" panose="02020603050405020304" pitchFamily="18" charset="0"/>
                              </a:rPr>
                              <m:t>𝟖</m:t>
                            </m:r>
                          </m:den>
                        </m:f>
                      </m:e>
                    </m:rad>
                  </m:oMath>
                </a14:m>
                <a:endParaRPr lang="en-US" sz="2000" b="1" baseline="300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94591BF-4D09-3C4E-C118-DE1BF01111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2347" y="3522594"/>
                <a:ext cx="5070057" cy="946093"/>
              </a:xfrm>
              <a:prstGeom prst="rect">
                <a:avLst/>
              </a:prstGeom>
              <a:blipFill>
                <a:blip r:embed="rId7"/>
                <a:stretch>
                  <a:fillRect l="-2885" b="-129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DD5575C-BCE5-8CBE-4D08-2AD0C59990A4}"/>
                  </a:ext>
                </a:extLst>
              </p:cNvPr>
              <p:cNvSpPr txBox="1"/>
              <p:nvPr/>
            </p:nvSpPr>
            <p:spPr>
              <a:xfrm>
                <a:off x="1248527" y="4475790"/>
                <a:ext cx="3128714" cy="561692"/>
              </a:xfrm>
              <a:prstGeom prst="rect">
                <a:avLst/>
              </a:prstGeom>
              <a:noFill/>
            </p:spPr>
            <p:txBody>
              <a:bodyPr wrap="square" lIns="68580" tIns="34290" rIns="68580" bIns="34290" rtlCol="0">
                <a:spAutoFit/>
              </a:bodyPr>
              <a:lstStyle/>
              <a:p>
                <a:pPr algn="just"/>
                <a14:m>
                  <m:oMath xmlns:m="http://schemas.openxmlformats.org/officeDocument/2006/math">
                    <m:r>
                      <a:rPr lang="en-US" sz="3200" b="1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  <a:cs typeface="Times New Roman" panose="02020603050405020304" pitchFamily="18" charset="0"/>
                      </a:rPr>
                      <m:t>≅</m:t>
                    </m:r>
                  </m:oMath>
                </a14:m>
                <a:r>
                  <a:rPr lang="en-US" sz="3200" b="1" baseline="300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3200" b="1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85 minutes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DD5575C-BCE5-8CBE-4D08-2AD0C59990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8527" y="4475790"/>
                <a:ext cx="3128714" cy="561692"/>
              </a:xfrm>
              <a:prstGeom prst="rect">
                <a:avLst/>
              </a:prstGeom>
              <a:blipFill>
                <a:blip r:embed="rId8"/>
                <a:stretch>
                  <a:fillRect t="-17391" b="-3587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30589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05232-55FC-14F6-4E8F-625EA5615B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1A0E1D-B23E-B002-6635-649CEE24E3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B9F5C1-D20B-B59E-9AAD-ACC82ECF4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00" y="0"/>
            <a:ext cx="122682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4996EF9-C3CC-D8D0-C843-1AB543D448D9}"/>
              </a:ext>
            </a:extLst>
          </p:cNvPr>
          <p:cNvSpPr txBox="1"/>
          <p:nvPr/>
        </p:nvSpPr>
        <p:spPr>
          <a:xfrm>
            <a:off x="298783" y="884585"/>
            <a:ext cx="10459453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GB" altLang="en-US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29.	A satellite whose mass is m, is revolving in circular orbit of 	radius r around the earth, mass M.  Time of revolution of 	satellite is</a:t>
            </a:r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GB" altLang="en-US" sz="28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GB" altLang="en-US" sz="2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R="0" lvl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GB" altLang="en-US" sz="28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		1.            	2.		3.		     4.</a:t>
            </a:r>
          </a:p>
          <a:p>
            <a:pPr marL="514350" marR="0" lvl="0" indent="-51435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rabicPeriod"/>
              <a:tabLst/>
            </a:pPr>
            <a:endParaRPr kumimoji="0" lang="en-GB" altLang="en-US" sz="2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R="0" lvl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GB" altLang="en-US" sz="2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EEA494DB-CD95-39EC-DB10-FE26B61F581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8372159"/>
              </p:ext>
            </p:extLst>
          </p:nvPr>
        </p:nvGraphicFramePr>
        <p:xfrm>
          <a:off x="5862638" y="3225800"/>
          <a:ext cx="465137" cy="404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465008" imgH="404529" progId="Equation.DSMT4">
                  <p:embed/>
                </p:oleObj>
              </mc:Choice>
              <mc:Fallback>
                <p:oleObj name="Equation" r:id="rId3" imgW="465008" imgH="404529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862638" y="3225800"/>
                        <a:ext cx="465137" cy="4048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A65B87FC-94FD-ABE5-64B6-E8C2A4F9FC5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4688866"/>
              </p:ext>
            </p:extLst>
          </p:nvPr>
        </p:nvGraphicFramePr>
        <p:xfrm>
          <a:off x="2482829" y="2842455"/>
          <a:ext cx="1029642" cy="8961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465008" imgH="404529" progId="Equation.DSMT4">
                  <p:embed/>
                </p:oleObj>
              </mc:Choice>
              <mc:Fallback>
                <p:oleObj name="Equation" r:id="rId5" imgW="465008" imgH="404529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482829" y="2842455"/>
                        <a:ext cx="1029642" cy="89610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6572A6B2-0916-79C4-EDFD-F0D88141E8F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1130060"/>
              </p:ext>
            </p:extLst>
          </p:nvPr>
        </p:nvGraphicFramePr>
        <p:xfrm>
          <a:off x="4381500" y="2856706"/>
          <a:ext cx="1127125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571320" imgH="469800" progId="Equation.DSMT4">
                  <p:embed/>
                </p:oleObj>
              </mc:Choice>
              <mc:Fallback>
                <p:oleObj name="Equation" r:id="rId7" imgW="571320" imgH="469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381500" y="2856706"/>
                        <a:ext cx="1127125" cy="927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65BEF578-4584-4DEB-BDC7-E524A07A86B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9714198"/>
              </p:ext>
            </p:extLst>
          </p:nvPr>
        </p:nvGraphicFramePr>
        <p:xfrm>
          <a:off x="6317756" y="2831116"/>
          <a:ext cx="1640382" cy="9074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820010" imgH="453532" progId="Equation.DSMT4">
                  <p:embed/>
                </p:oleObj>
              </mc:Choice>
              <mc:Fallback>
                <p:oleObj name="Equation" r:id="rId9" imgW="820010" imgH="453532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317756" y="2831116"/>
                        <a:ext cx="1640382" cy="90744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1B0276C3-5D91-353C-BD60-8640D4DF7F3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80313109"/>
              </p:ext>
            </p:extLst>
          </p:nvPr>
        </p:nvGraphicFramePr>
        <p:xfrm>
          <a:off x="8565321" y="2938463"/>
          <a:ext cx="1308930" cy="7518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832156" imgH="477859" progId="Equation.DSMT4">
                  <p:embed/>
                </p:oleObj>
              </mc:Choice>
              <mc:Fallback>
                <p:oleObj name="Equation" r:id="rId11" imgW="832156" imgH="477859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8565321" y="2938463"/>
                        <a:ext cx="1308930" cy="7518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0171910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05232-55FC-14F6-4E8F-625EA5615B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1A0E1D-B23E-B002-6635-649CEE24E3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B9F5C1-D20B-B59E-9AAD-ACC82ECF4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682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8E5AEF1-04FB-C6A5-3116-BAADE7513A71}"/>
              </a:ext>
            </a:extLst>
          </p:cNvPr>
          <p:cNvSpPr txBox="1"/>
          <p:nvPr/>
        </p:nvSpPr>
        <p:spPr>
          <a:xfrm>
            <a:off x="1051485" y="383046"/>
            <a:ext cx="3199673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>
                <a:cs typeface="Times New Roman" panose="02020603050405020304" pitchFamily="18" charset="0"/>
              </a:rPr>
              <a:t>Total energy (T.E.)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BEEB995-525C-9B5A-F448-C3935C9DB17A}"/>
              </a:ext>
            </a:extLst>
          </p:cNvPr>
          <p:cNvSpPr txBox="1"/>
          <p:nvPr/>
        </p:nvSpPr>
        <p:spPr>
          <a:xfrm>
            <a:off x="725433" y="993375"/>
            <a:ext cx="73312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Satellite revolving around the earth </a:t>
            </a:r>
          </a:p>
          <a:p>
            <a:endParaRPr lang="en-IN" sz="2800" dirty="0">
              <a:solidFill>
                <a:schemeClr val="bg1"/>
              </a:solidFill>
            </a:endParaRPr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21C38882-FE8B-C2CC-9671-1498B3E3577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2081868"/>
              </p:ext>
            </p:extLst>
          </p:nvPr>
        </p:nvGraphicFramePr>
        <p:xfrm>
          <a:off x="1452685" y="1523447"/>
          <a:ext cx="2572557" cy="22021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003584" imgH="858061" progId="Equation.DSMT4">
                  <p:embed/>
                </p:oleObj>
              </mc:Choice>
              <mc:Fallback>
                <p:oleObj name="Equation" r:id="rId3" imgW="1003584" imgH="858061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52685" y="1523447"/>
                        <a:ext cx="2572557" cy="220214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ight Brace 7">
            <a:extLst>
              <a:ext uri="{FF2B5EF4-FFF2-40B4-BE49-F238E27FC236}">
                <a16:creationId xmlns:a16="http://schemas.microsoft.com/office/drawing/2014/main" id="{6F49127D-37EF-E547-FCCB-AFAF291893AA}"/>
              </a:ext>
            </a:extLst>
          </p:cNvPr>
          <p:cNvSpPr/>
          <p:nvPr/>
        </p:nvSpPr>
        <p:spPr>
          <a:xfrm>
            <a:off x="4382917" y="1788333"/>
            <a:ext cx="730644" cy="1840673"/>
          </a:xfrm>
          <a:prstGeom prst="rightBrace">
            <a:avLst>
              <a:gd name="adj1" fmla="val 8333"/>
              <a:gd name="adj2" fmla="val 51743"/>
            </a:avLst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 dirty="0">
              <a:latin typeface="Times New Roman" pitchFamily="18" charset="0"/>
            </a:endParaRPr>
          </a:p>
        </p:txBody>
      </p:sp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FB598B79-E28D-C9A3-B984-F2BDD884908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8600531"/>
              </p:ext>
            </p:extLst>
          </p:nvPr>
        </p:nvGraphicFramePr>
        <p:xfrm>
          <a:off x="5010218" y="1652861"/>
          <a:ext cx="3771892" cy="24434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627875" imgH="1054070" progId="Equation.DSMT4">
                  <p:embed/>
                </p:oleObj>
              </mc:Choice>
              <mc:Fallback>
                <p:oleObj name="Equation" r:id="rId5" imgW="1627875" imgH="105407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010218" y="1652861"/>
                        <a:ext cx="3771892" cy="244345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B444A3EB-8937-7CA0-F0D6-0F5B7513A8D0}"/>
              </a:ext>
            </a:extLst>
          </p:cNvPr>
          <p:cNvSpPr txBox="1"/>
          <p:nvPr/>
        </p:nvSpPr>
        <p:spPr>
          <a:xfrm>
            <a:off x="1266855" y="4033366"/>
            <a:ext cx="62484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cs typeface="Times New Roman" panose="02020603050405020304" pitchFamily="18" charset="0"/>
              </a:rPr>
              <a:t>An object, stationary on the earth </a:t>
            </a:r>
          </a:p>
        </p:txBody>
      </p:sp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17D4314A-6944-DC9A-1560-14B25997470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8510507"/>
              </p:ext>
            </p:extLst>
          </p:nvPr>
        </p:nvGraphicFramePr>
        <p:xfrm>
          <a:off x="1722987" y="4556586"/>
          <a:ext cx="2539495" cy="14958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905724" imgH="612702" progId="Equation.DSMT4">
                  <p:embed/>
                </p:oleObj>
              </mc:Choice>
              <mc:Fallback>
                <p:oleObj name="Equation" r:id="rId7" imgW="905724" imgH="612702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722987" y="4556586"/>
                        <a:ext cx="2539495" cy="14958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ight Brace 12">
            <a:extLst>
              <a:ext uri="{FF2B5EF4-FFF2-40B4-BE49-F238E27FC236}">
                <a16:creationId xmlns:a16="http://schemas.microsoft.com/office/drawing/2014/main" id="{533D960B-1FF6-2C37-C184-3BAA4FEAC172}"/>
              </a:ext>
            </a:extLst>
          </p:cNvPr>
          <p:cNvSpPr/>
          <p:nvPr/>
        </p:nvSpPr>
        <p:spPr>
          <a:xfrm>
            <a:off x="4631698" y="4762282"/>
            <a:ext cx="409710" cy="1100375"/>
          </a:xfrm>
          <a:prstGeom prst="righ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 dirty="0">
              <a:latin typeface="Times New Roman" pitchFamily="18" charset="0"/>
            </a:endParaRPr>
          </a:p>
        </p:txBody>
      </p:sp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F17BB928-887A-54BB-030C-C8EAB3788FF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566484"/>
              </p:ext>
            </p:extLst>
          </p:nvPr>
        </p:nvGraphicFramePr>
        <p:xfrm>
          <a:off x="5186986" y="4626810"/>
          <a:ext cx="2667717" cy="14927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052514" imgH="588375" progId="Equation.DSMT4">
                  <p:embed/>
                </p:oleObj>
              </mc:Choice>
              <mc:Fallback>
                <p:oleObj name="Equation" r:id="rId9" imgW="1052514" imgH="588375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186986" y="4626810"/>
                        <a:ext cx="2667717" cy="14927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30085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13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05232-55FC-14F6-4E8F-625EA5615B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1A0E1D-B23E-B002-6635-649CEE24E3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B9F5C1-D20B-B59E-9AAD-ACC82ECF4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682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18D3180-C7CE-E019-A098-54AE30F74478}"/>
              </a:ext>
            </a:extLst>
          </p:cNvPr>
          <p:cNvSpPr txBox="1"/>
          <p:nvPr/>
        </p:nvSpPr>
        <p:spPr>
          <a:xfrm>
            <a:off x="603584" y="694244"/>
            <a:ext cx="10680032" cy="32438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rtl="0">
              <a:lnSpc>
                <a:spcPct val="107000"/>
              </a:lnSpc>
            </a:pPr>
            <a:r>
              <a:rPr lang="en-GB" sz="28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30</a:t>
            </a:r>
            <a:r>
              <a:rPr lang="en-GB" sz="28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	The ratio at the K.E. required to be given to the satellite to 	escape earth’s gravitational field to the K.E. required to be 	given so that the satellite moves in a circular orbit just 	above earth atmosphere is</a:t>
            </a:r>
          </a:p>
          <a:p>
            <a:pPr marL="246380" algn="just">
              <a:lnSpc>
                <a:spcPct val="150000"/>
              </a:lnSpc>
              <a:spcAft>
                <a:spcPts val="800"/>
              </a:spcAft>
            </a:pPr>
            <a:endParaRPr lang="en-IN" sz="28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46380" algn="just">
              <a:lnSpc>
                <a:spcPct val="150000"/>
              </a:lnSpc>
              <a:spcAft>
                <a:spcPts val="800"/>
              </a:spcAft>
            </a:pPr>
            <a:r>
              <a:rPr lang="en-IN" sz="28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lang="en-GB" sz="28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One 	     2. Two	          3. Half	</a:t>
            </a:r>
            <a:r>
              <a:rPr lang="en-GB" sz="28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lang="en-GB" sz="28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4. Infinity</a:t>
            </a:r>
            <a:endParaRPr lang="en-IN" sz="2800" dirty="0">
              <a:solidFill>
                <a:schemeClr val="bg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921190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05232-55FC-14F6-4E8F-625EA5615B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1A0E1D-B23E-B002-6635-649CEE24E3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B9F5C1-D20B-B59E-9AAD-ACC82ECF4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682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EF3DF67-3475-27BB-10BA-198E1378BC16}"/>
              </a:ext>
            </a:extLst>
          </p:cNvPr>
          <p:cNvSpPr txBox="1"/>
          <p:nvPr/>
        </p:nvSpPr>
        <p:spPr>
          <a:xfrm>
            <a:off x="1789991" y="476032"/>
            <a:ext cx="8107987" cy="646331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BINDING ENERGY OF AN OBJECT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E9E2DEB-C413-2331-0FCA-4A1AE2410E9F}"/>
              </a:ext>
            </a:extLst>
          </p:cNvPr>
          <p:cNvSpPr txBox="1"/>
          <p:nvPr/>
        </p:nvSpPr>
        <p:spPr>
          <a:xfrm>
            <a:off x="1026693" y="1506205"/>
            <a:ext cx="991402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The minimum energy that is supplied to an object for its escape form the earth’s gravitational field is called the binding energy of that object </a:t>
            </a:r>
          </a:p>
          <a:p>
            <a:r>
              <a:rPr lang="en-US" sz="2800" b="1" dirty="0">
                <a:solidFill>
                  <a:schemeClr val="bg1"/>
                </a:solidFill>
              </a:rPr>
              <a:t>					Mathematically, it is given as.. </a:t>
            </a:r>
          </a:p>
          <a:p>
            <a:r>
              <a:rPr lang="en-US" sz="2800" b="1" dirty="0">
                <a:solidFill>
                  <a:schemeClr val="bg1"/>
                </a:solidFill>
              </a:rPr>
              <a:t>						  B.E = -T.E.</a:t>
            </a:r>
            <a:endParaRPr lang="en-IN" sz="2800" b="1" dirty="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DF73B9C-874D-BFBA-EDCD-5C6A3BED90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0204" y="3085237"/>
            <a:ext cx="3385775" cy="3094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2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05232-55FC-14F6-4E8F-625EA5615B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1A0E1D-B23E-B002-6635-649CEE24E3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B9F5C1-D20B-B59E-9AAD-ACC82ECF4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682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8963B37-AE5F-9E48-2C6C-1F1B0E93D014}"/>
              </a:ext>
            </a:extLst>
          </p:cNvPr>
          <p:cNvSpPr txBox="1"/>
          <p:nvPr/>
        </p:nvSpPr>
        <p:spPr>
          <a:xfrm>
            <a:off x="360947" y="761891"/>
            <a:ext cx="10307053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GB" altLang="en-US" sz="2800" dirty="0">
                <a:solidFill>
                  <a:schemeClr val="bg1"/>
                </a:solidFill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31</a:t>
            </a:r>
            <a:r>
              <a:rPr kumimoji="0" lang="en-GB" altLang="en-US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.	A satellite with kinetic energy E</a:t>
            </a:r>
            <a:r>
              <a:rPr kumimoji="0" lang="en-GB" altLang="en-US" sz="2800" b="0" i="0" u="none" strike="noStrike" cap="none" normalizeH="0" baseline="-30000" dirty="0">
                <a:ln>
                  <a:noFill/>
                </a:ln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k</a:t>
            </a:r>
            <a:r>
              <a:rPr kumimoji="0" lang="en-GB" altLang="en-US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 is revolving round the 	earth in a circular orbit. How much more kinetic energy 	should be given to it so that it may just escape into outer 	space</a:t>
            </a:r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GB" altLang="en-US" sz="2800" dirty="0">
              <a:solidFill>
                <a:schemeClr val="bg1"/>
              </a:solidFill>
              <a:latin typeface="Tahoma" panose="020B0604030504040204" pitchFamily="34" charset="0"/>
              <a:ea typeface="Calibri" panose="020F0502020204030204" pitchFamily="34" charset="0"/>
              <a:cs typeface="Tahoma" panose="020B0604030504040204" pitchFamily="34" charset="0"/>
            </a:endParaRPr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GB" altLang="en-US" sz="2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ahoma" panose="020B0604030504040204" pitchFamily="34" charset="0"/>
              <a:ea typeface="Calibri" panose="020F0502020204030204" pitchFamily="34" charset="0"/>
              <a:cs typeface="Tahoma" panose="020B0604030504040204" pitchFamily="34" charset="0"/>
            </a:endParaRPr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GB" altLang="en-US" sz="2800" dirty="0">
                <a:solidFill>
                  <a:schemeClr val="bg1"/>
                </a:solidFill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	1. E</a:t>
            </a:r>
            <a:r>
              <a:rPr lang="en-GB" altLang="en-US" sz="2800" baseline="-25000" dirty="0">
                <a:solidFill>
                  <a:schemeClr val="bg1"/>
                </a:solidFill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K  </a:t>
            </a:r>
            <a:r>
              <a:rPr lang="en-GB" altLang="en-US" sz="2800" dirty="0">
                <a:solidFill>
                  <a:schemeClr val="bg1"/>
                </a:solidFill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			2. 2E</a:t>
            </a:r>
            <a:r>
              <a:rPr lang="en-GB" altLang="en-US" sz="2800" baseline="-25000" dirty="0">
                <a:solidFill>
                  <a:schemeClr val="bg1"/>
                </a:solidFill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K</a:t>
            </a:r>
            <a:r>
              <a:rPr lang="en-GB" altLang="en-US" sz="2800" dirty="0">
                <a:solidFill>
                  <a:schemeClr val="bg1"/>
                </a:solidFill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		3. 		     4. 3E</a:t>
            </a:r>
            <a:r>
              <a:rPr lang="en-GB" altLang="en-US" sz="2800" baseline="-25000" dirty="0">
                <a:solidFill>
                  <a:schemeClr val="bg1"/>
                </a:solidFill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K</a:t>
            </a:r>
            <a:endParaRPr kumimoji="0" lang="en-GB" altLang="en-US" sz="2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8690AE86-B7FD-96CA-798B-BDEF30C45EC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5087367"/>
              </p:ext>
            </p:extLst>
          </p:nvPr>
        </p:nvGraphicFramePr>
        <p:xfrm>
          <a:off x="7251700" y="3112295"/>
          <a:ext cx="726748" cy="966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04560" imgH="406080" progId="Equation.DSMT4">
                  <p:embed/>
                </p:oleObj>
              </mc:Choice>
              <mc:Fallback>
                <p:oleObj name="Equation" r:id="rId3" imgW="304560" imgH="4060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251700" y="3112295"/>
                        <a:ext cx="726748" cy="966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6404707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05232-55FC-14F6-4E8F-625EA5615B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1A0E1D-B23E-B002-6635-649CEE24E3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B9F5C1-D20B-B59E-9AAD-ACC82ECF4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682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2A45BBF-C353-F7E3-8BCB-C33186CC0CB7}"/>
              </a:ext>
            </a:extLst>
          </p:cNvPr>
          <p:cNvSpPr txBox="1"/>
          <p:nvPr/>
        </p:nvSpPr>
        <p:spPr>
          <a:xfrm>
            <a:off x="1016195" y="922308"/>
            <a:ext cx="6112571" cy="523220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Angular momentum of a satellite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9548E58-4417-6211-225C-47A360529911}"/>
              </a:ext>
            </a:extLst>
          </p:cNvPr>
          <p:cNvSpPr txBox="1"/>
          <p:nvPr/>
        </p:nvSpPr>
        <p:spPr>
          <a:xfrm>
            <a:off x="1016195" y="2361440"/>
            <a:ext cx="10887047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800" b="1" dirty="0">
                <a:solidFill>
                  <a:schemeClr val="bg1"/>
                </a:solidFill>
                <a:cs typeface="Times New Roman" panose="02020603050405020304" pitchFamily="18" charset="0"/>
              </a:rPr>
              <a:t>The height of a satellite of an orbit increases from the surface of a planet, then its</a:t>
            </a:r>
          </a:p>
          <a:p>
            <a:pPr algn="just"/>
            <a:endParaRPr lang="en-US" sz="2800" b="1" dirty="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  <a:cs typeface="Times New Roman" panose="02020603050405020304" pitchFamily="18" charset="0"/>
              </a:rPr>
              <a:t>P.E. increases.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  <a:cs typeface="Times New Roman" panose="02020603050405020304" pitchFamily="18" charset="0"/>
              </a:rPr>
              <a:t>K.E. decreases.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  <a:cs typeface="Times New Roman" panose="02020603050405020304" pitchFamily="18" charset="0"/>
              </a:rPr>
              <a:t>Orbital velocity decreases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  <a:cs typeface="Times New Roman" panose="02020603050405020304" pitchFamily="18" charset="0"/>
              </a:rPr>
              <a:t>Total energy increases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  <a:cs typeface="Times New Roman" panose="02020603050405020304" pitchFamily="18" charset="0"/>
              </a:rPr>
              <a:t>Period of revolution increases  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n-US" sz="2800" b="1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576E594D-7C4E-7E1E-EA0D-1A9A6415D94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57088942"/>
              </p:ext>
            </p:extLst>
          </p:nvPr>
        </p:nvGraphicFramePr>
        <p:xfrm>
          <a:off x="2011363" y="1593850"/>
          <a:ext cx="3694112" cy="738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396800" imgH="279360" progId="Equation.DSMT4">
                  <p:embed/>
                </p:oleObj>
              </mc:Choice>
              <mc:Fallback>
                <p:oleObj name="Equation" r:id="rId3" imgW="1396800" imgH="2793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011363" y="1593850"/>
                        <a:ext cx="3694112" cy="7381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15219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05232-55FC-14F6-4E8F-625EA5615B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1A0E1D-B23E-B002-6635-649CEE24E3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B9F5C1-D20B-B59E-9AAD-ACC82ECF4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682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FBD9BBE-92AD-AA14-9447-E07BC3A1A98F}"/>
              </a:ext>
            </a:extLst>
          </p:cNvPr>
          <p:cNvSpPr txBox="1"/>
          <p:nvPr/>
        </p:nvSpPr>
        <p:spPr>
          <a:xfrm>
            <a:off x="898358" y="876294"/>
            <a:ext cx="10744200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GB" altLang="en-US" sz="2800" dirty="0">
                <a:solidFill>
                  <a:schemeClr val="bg1"/>
                </a:solidFill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32</a:t>
            </a:r>
            <a:r>
              <a:rPr kumimoji="0" lang="en-GB" altLang="en-US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.	A satellite of mass m is circulating around the earth with 	constant angular velocity.  If radius of the orbit is R</a:t>
            </a:r>
            <a:r>
              <a:rPr kumimoji="0" lang="en-GB" altLang="en-US" sz="2800" b="0" i="0" u="none" strike="noStrike" cap="none" normalizeH="0" baseline="-30000" dirty="0">
                <a:ln>
                  <a:noFill/>
                </a:ln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o</a:t>
            </a:r>
            <a:r>
              <a:rPr kumimoji="0" lang="en-GB" altLang="en-US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 and 	mass of the earth M, the angular momentum about the  	centre of the earth is</a:t>
            </a:r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GB" altLang="en-US" sz="2800" dirty="0">
              <a:solidFill>
                <a:schemeClr val="bg1"/>
              </a:solidFill>
              <a:latin typeface="Tahoma" panose="020B0604030504040204" pitchFamily="34" charset="0"/>
              <a:ea typeface="Calibri" panose="020F0502020204030204" pitchFamily="34" charset="0"/>
              <a:cs typeface="Tahoma" panose="020B0604030504040204" pitchFamily="34" charset="0"/>
            </a:endParaRPr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GB" altLang="en-US" sz="2800" dirty="0">
              <a:solidFill>
                <a:schemeClr val="bg1"/>
              </a:solidFill>
              <a:latin typeface="Tahoma" panose="020B0604030504040204" pitchFamily="34" charset="0"/>
              <a:ea typeface="Calibri" panose="020F0502020204030204" pitchFamily="34" charset="0"/>
              <a:cs typeface="Tahoma" panose="020B0604030504040204" pitchFamily="34" charset="0"/>
            </a:endParaRPr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GB" altLang="en-US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	1. 			2.			3.			4. </a:t>
            </a:r>
            <a:endParaRPr kumimoji="0" lang="en-GB" altLang="en-US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46F989FB-F90B-749D-C4EF-D5642C707DE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7018265"/>
              </p:ext>
            </p:extLst>
          </p:nvPr>
        </p:nvGraphicFramePr>
        <p:xfrm>
          <a:off x="2227948" y="3368984"/>
          <a:ext cx="1313338" cy="6684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648582" imgH="269686" progId="Equation.DSMT4">
                  <p:embed/>
                </p:oleObj>
              </mc:Choice>
              <mc:Fallback>
                <p:oleObj name="Equation" r:id="rId3" imgW="648582" imgH="269686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27948" y="3368984"/>
                        <a:ext cx="1313338" cy="66840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F6586307-2E7E-7C2C-1DB6-45DBE22A0D8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5308039"/>
              </p:ext>
            </p:extLst>
          </p:nvPr>
        </p:nvGraphicFramePr>
        <p:xfrm>
          <a:off x="4991215" y="3429000"/>
          <a:ext cx="1431516" cy="6068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636436" imgH="269686" progId="Equation.DSMT4">
                  <p:embed/>
                </p:oleObj>
              </mc:Choice>
              <mc:Fallback>
                <p:oleObj name="Equation" r:id="rId5" imgW="636436" imgH="269686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991215" y="3429000"/>
                        <a:ext cx="1431516" cy="6068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31270F19-D7C7-F76C-4531-6D29EB97B53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7746982"/>
              </p:ext>
            </p:extLst>
          </p:nvPr>
        </p:nvGraphicFramePr>
        <p:xfrm>
          <a:off x="7812502" y="3255962"/>
          <a:ext cx="977158" cy="9060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501792" imgH="465695" progId="Equation.DSMT4">
                  <p:embed/>
                </p:oleObj>
              </mc:Choice>
              <mc:Fallback>
                <p:oleObj name="Equation" r:id="rId7" imgW="501792" imgH="465695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812502" y="3255962"/>
                        <a:ext cx="977158" cy="9060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01F7D95A-6E2D-5E87-D8C9-9BFBF9F9590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69270321"/>
              </p:ext>
            </p:extLst>
          </p:nvPr>
        </p:nvGraphicFramePr>
        <p:xfrm>
          <a:off x="10403604" y="3300038"/>
          <a:ext cx="909076" cy="8648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489646" imgH="465695" progId="Equation.DSMT4">
                  <p:embed/>
                </p:oleObj>
              </mc:Choice>
              <mc:Fallback>
                <p:oleObj name="Equation" r:id="rId9" imgW="489646" imgH="465695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0403604" y="3300038"/>
                        <a:ext cx="909076" cy="86480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9552468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05232-55FC-14F6-4E8F-625EA5615B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1A0E1D-B23E-B002-6635-649CEE24E3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B9F5C1-D20B-B59E-9AAD-ACC82ECF4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68200" cy="6858000"/>
          </a:xfrm>
          <a:prstGeom prst="rect">
            <a:avLst/>
          </a:prstGeom>
        </p:spPr>
      </p:pic>
      <p:sp>
        <p:nvSpPr>
          <p:cNvPr id="5" name="32-Point Star 6">
            <a:extLst>
              <a:ext uri="{FF2B5EF4-FFF2-40B4-BE49-F238E27FC236}">
                <a16:creationId xmlns:a16="http://schemas.microsoft.com/office/drawing/2014/main" id="{E1862E50-D219-9F4D-6452-CEC64B9A2854}"/>
              </a:ext>
            </a:extLst>
          </p:cNvPr>
          <p:cNvSpPr/>
          <p:nvPr/>
        </p:nvSpPr>
        <p:spPr>
          <a:xfrm>
            <a:off x="4117001" y="507359"/>
            <a:ext cx="4034198" cy="875716"/>
          </a:xfrm>
          <a:prstGeom prst="star32">
            <a:avLst/>
          </a:prstGeom>
          <a:ln>
            <a:noFill/>
            <a:prstDash val="sysDot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800" b="1" dirty="0">
                <a:solidFill>
                  <a:schemeClr val="tx1"/>
                </a:solidFill>
                <a:cs typeface="Times New Roman" panose="02020603050405020304" pitchFamily="18" charset="0"/>
              </a:rPr>
              <a:t>SATELLITES</a:t>
            </a:r>
          </a:p>
        </p:txBody>
      </p:sp>
      <p:sp>
        <p:nvSpPr>
          <p:cNvPr id="6" name="Rectangular Callout 11">
            <a:extLst>
              <a:ext uri="{FF2B5EF4-FFF2-40B4-BE49-F238E27FC236}">
                <a16:creationId xmlns:a16="http://schemas.microsoft.com/office/drawing/2014/main" id="{E102007D-DC2D-B836-AD1C-010D6428CB50}"/>
              </a:ext>
            </a:extLst>
          </p:cNvPr>
          <p:cNvSpPr/>
          <p:nvPr/>
        </p:nvSpPr>
        <p:spPr>
          <a:xfrm>
            <a:off x="1618767" y="2089903"/>
            <a:ext cx="4342361" cy="875716"/>
          </a:xfrm>
          <a:prstGeom prst="wedgeRectCallout">
            <a:avLst>
              <a:gd name="adj1" fmla="val 41585"/>
              <a:gd name="adj2" fmla="val -141181"/>
            </a:avLst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solidFill>
                  <a:schemeClr val="bg1"/>
                </a:solidFill>
                <a:cs typeface="Times New Roman" panose="02020603050405020304" pitchFamily="18" charset="0"/>
              </a:rPr>
              <a:t>Geo-stationary satellites</a:t>
            </a:r>
          </a:p>
        </p:txBody>
      </p:sp>
      <p:sp>
        <p:nvSpPr>
          <p:cNvPr id="7" name="Rectangular Callout 12">
            <a:extLst>
              <a:ext uri="{FF2B5EF4-FFF2-40B4-BE49-F238E27FC236}">
                <a16:creationId xmlns:a16="http://schemas.microsoft.com/office/drawing/2014/main" id="{1404FD8D-3618-6D04-5492-C0098BCBF204}"/>
              </a:ext>
            </a:extLst>
          </p:cNvPr>
          <p:cNvSpPr/>
          <p:nvPr/>
        </p:nvSpPr>
        <p:spPr>
          <a:xfrm>
            <a:off x="6972820" y="1890434"/>
            <a:ext cx="3326212" cy="695764"/>
          </a:xfrm>
          <a:prstGeom prst="wedgeRectCallout">
            <a:avLst>
              <a:gd name="adj1" fmla="val -47380"/>
              <a:gd name="adj2" fmla="val -139278"/>
            </a:avLst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solidFill>
                  <a:schemeClr val="bg1"/>
                </a:solidFill>
                <a:cs typeface="Times New Roman" panose="02020603050405020304" pitchFamily="18" charset="0"/>
              </a:rPr>
              <a:t>Polar  satellites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26A6B4C-A2DD-F5B1-8DC2-70A8FEA7D96D}"/>
              </a:ext>
            </a:extLst>
          </p:cNvPr>
          <p:cNvSpPr txBox="1"/>
          <p:nvPr/>
        </p:nvSpPr>
        <p:spPr>
          <a:xfrm>
            <a:off x="1681456" y="3258108"/>
            <a:ext cx="4279672" cy="50013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lIns="68580" tIns="34290" rIns="68580" bIns="34290" rtlCol="0">
            <a:spAutoFit/>
          </a:bodyPr>
          <a:lstStyle/>
          <a:p>
            <a:r>
              <a:rPr lang="en-US" sz="2800" b="1" dirty="0">
                <a:cs typeface="Times New Roman" panose="02020603050405020304" pitchFamily="18" charset="0"/>
              </a:rPr>
              <a:t>Geo-stationary satellites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CF3E7A-836F-5A4E-DE23-D794279BB726}"/>
              </a:ext>
            </a:extLst>
          </p:cNvPr>
          <p:cNvSpPr txBox="1"/>
          <p:nvPr/>
        </p:nvSpPr>
        <p:spPr>
          <a:xfrm>
            <a:off x="1054767" y="4155272"/>
            <a:ext cx="1039929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14313" indent="-214313" algn="just"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chemeClr val="bg1"/>
                </a:solidFill>
                <a:cs typeface="Times New Roman" panose="02020603050405020304" pitchFamily="18" charset="0"/>
              </a:rPr>
              <a:t>The time period of the satellite in a circular orbit around the earth must be equal to the rotational period of the earth. ( </a:t>
            </a:r>
            <a:r>
              <a:rPr lang="en-US" sz="2800" b="1" dirty="0" err="1">
                <a:solidFill>
                  <a:schemeClr val="bg1"/>
                </a:solidFill>
                <a:cs typeface="Times New Roman" panose="02020603050405020304" pitchFamily="18" charset="0"/>
              </a:rPr>
              <a:t>i.e</a:t>
            </a:r>
            <a:r>
              <a:rPr lang="en-US" sz="2800" b="1" dirty="0">
                <a:solidFill>
                  <a:schemeClr val="bg1"/>
                </a:solidFill>
                <a:cs typeface="Times New Roman" panose="02020603050405020304" pitchFamily="18" charset="0"/>
              </a:rPr>
              <a:t> 24 </a:t>
            </a:r>
            <a:r>
              <a:rPr lang="en-US" sz="2800" b="1" dirty="0" err="1">
                <a:solidFill>
                  <a:schemeClr val="bg1"/>
                </a:solidFill>
                <a:cs typeface="Times New Roman" panose="02020603050405020304" pitchFamily="18" charset="0"/>
              </a:rPr>
              <a:t>hrs</a:t>
            </a:r>
            <a:r>
              <a:rPr lang="en-US" sz="2800" b="1" dirty="0">
                <a:solidFill>
                  <a:schemeClr val="bg1"/>
                </a:solidFill>
                <a:cs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03926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05232-55FC-14F6-4E8F-625EA5615B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1A0E1D-B23E-B002-6635-649CEE24E3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B9F5C1-D20B-B59E-9AAD-ACC82ECF4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682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4C69394-A7BB-4F38-414D-7614EE93AFAA}"/>
              </a:ext>
            </a:extLst>
          </p:cNvPr>
          <p:cNvSpPr txBox="1"/>
          <p:nvPr/>
        </p:nvSpPr>
        <p:spPr>
          <a:xfrm>
            <a:off x="1658359" y="653262"/>
            <a:ext cx="4020545" cy="623248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68580" tIns="34290" rIns="68580" bIns="34290" rtlCol="0">
            <a:spAutoFit/>
          </a:bodyPr>
          <a:lstStyle/>
          <a:p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Weightlessness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6E3E6B5-CBD1-5B4E-0E58-3F24E8463774}"/>
                  </a:ext>
                </a:extLst>
              </p:cNvPr>
              <p:cNvSpPr txBox="1"/>
              <p:nvPr/>
            </p:nvSpPr>
            <p:spPr>
              <a:xfrm>
                <a:off x="958514" y="1622499"/>
                <a:ext cx="10864517" cy="397619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800" b="1" dirty="0">
                    <a:solidFill>
                      <a:schemeClr val="bg1"/>
                    </a:solidFill>
                    <a:cs typeface="Times New Roman" panose="02020603050405020304" pitchFamily="18" charset="0"/>
                  </a:rPr>
                  <a:t>Weight of an object is the force with which the earth attracts it</a:t>
                </a:r>
              </a:p>
              <a:p>
                <a:r>
                  <a:rPr lang="en-US" sz="2800" b="1" dirty="0">
                    <a:solidFill>
                      <a:schemeClr val="bg1"/>
                    </a:solidFill>
                    <a:cs typeface="Times New Roman" panose="02020603050405020304" pitchFamily="18" charset="0"/>
                  </a:rPr>
                  <a:t>In case of satellite around the earth, every part of the satellite has an acceleration towards the </a:t>
                </a:r>
                <a:r>
                  <a:rPr lang="en-US" sz="2800" b="1" dirty="0" err="1">
                    <a:solidFill>
                      <a:schemeClr val="bg1"/>
                    </a:solidFill>
                    <a:cs typeface="Times New Roman" panose="02020603050405020304" pitchFamily="18" charset="0"/>
                  </a:rPr>
                  <a:t>centre</a:t>
                </a:r>
                <a:r>
                  <a:rPr lang="en-US" sz="2800" b="1" dirty="0">
                    <a:solidFill>
                      <a:schemeClr val="bg1"/>
                    </a:solidFill>
                    <a:cs typeface="Times New Roman" panose="02020603050405020304" pitchFamily="18" charset="0"/>
                  </a:rPr>
                  <a:t> of the earth.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800" b="1" i="0" smtClean="0">
                          <a:solidFill>
                            <a:srgbClr val="FF0000"/>
                          </a:solidFill>
                          <a:cs typeface="Times New Roman" pitchFamily="18" charset="0"/>
                        </a:rPr>
                        <m:t>F</m:t>
                      </m:r>
                      <m:r>
                        <m:rPr>
                          <m:nor/>
                        </m:rPr>
                        <a:rPr lang="en-US" sz="2800" b="1" i="0" smtClean="0">
                          <a:solidFill>
                            <a:srgbClr val="FF0000"/>
                          </a:solidFill>
                          <a:cs typeface="Times New Roman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800" b="1" i="0">
                              <a:solidFill>
                                <a:srgbClr val="FF0000"/>
                              </a:solidFill>
                              <a:cs typeface="Times New Roman" pitchFamily="18" charset="0"/>
                            </a:rPr>
                            <m:t>GMm</m:t>
                          </m:r>
                        </m:num>
                        <m:den>
                          <m:sSup>
                            <m:sSupPr>
                              <m:ctrlPr>
                                <a:rPr lang="en-US" sz="28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nor/>
                                </m:rPr>
                                <a:rPr lang="en-US" sz="2800" b="1" i="0">
                                  <a:solidFill>
                                    <a:srgbClr val="FF0000"/>
                                  </a:solidFill>
                                  <a:cs typeface="Times New Roman" pitchFamily="18" charset="0"/>
                                </a:rPr>
                                <m:t>r</m:t>
                              </m:r>
                            </m:e>
                            <m:sup>
                              <m:r>
                                <a:rPr lang="en-US" sz="28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  <m:t>𝟐</m:t>
                              </m:r>
                            </m:sup>
                          </m:sSup>
                        </m:den>
                      </m:f>
                      <m:r>
                        <m:rPr>
                          <m:nor/>
                        </m:rPr>
                        <a:rPr lang="en-US" sz="2800" b="1" i="1">
                          <a:solidFill>
                            <a:srgbClr val="FF0000"/>
                          </a:solidFill>
                          <a:cs typeface="Times New Roman" panose="02020603050405020304" pitchFamily="18" charset="0"/>
                        </a:rPr>
                        <m:t>      </m:t>
                      </m:r>
                      <m:d>
                        <m:dPr>
                          <m:ctrlPr>
                            <a:rPr lang="en-US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n-US" sz="2800" b="1" i="0">
                              <a:solidFill>
                                <a:srgbClr val="FF0000"/>
                              </a:solidFill>
                              <a:cs typeface="Times New Roman" pitchFamily="18" charset="0"/>
                            </a:rPr>
                            <m:t>∵</m:t>
                          </m:r>
                          <m:r>
                            <m:rPr>
                              <m:nor/>
                            </m:rPr>
                            <a:rPr lang="en-US" sz="2800" b="1" i="0">
                              <a:solidFill>
                                <a:srgbClr val="FF0000"/>
                              </a:solidFill>
                              <a:cs typeface="Times New Roman" pitchFamily="18" charset="0"/>
                            </a:rPr>
                            <m:t>r</m:t>
                          </m:r>
                          <m:r>
                            <m:rPr>
                              <m:nor/>
                            </m:rPr>
                            <a:rPr lang="en-US" sz="2800" b="1" i="0">
                              <a:solidFill>
                                <a:srgbClr val="FF0000"/>
                              </a:solidFill>
                              <a:cs typeface="Times New Roman" pitchFamily="18" charset="0"/>
                            </a:rPr>
                            <m:t>=</m:t>
                          </m:r>
                          <m:r>
                            <m:rPr>
                              <m:nor/>
                            </m:rPr>
                            <a:rPr lang="en-US" sz="2800" b="1" i="0">
                              <a:solidFill>
                                <a:srgbClr val="FF0000"/>
                              </a:solidFill>
                              <a:cs typeface="Times New Roman" pitchFamily="18" charset="0"/>
                            </a:rPr>
                            <m:t>R</m:t>
                          </m:r>
                          <m:r>
                            <m:rPr>
                              <m:nor/>
                            </m:rPr>
                            <a:rPr lang="en-US" sz="2800" b="1" i="0">
                              <a:solidFill>
                                <a:srgbClr val="FF0000"/>
                              </a:solidFill>
                              <a:cs typeface="Times New Roman" pitchFamily="18" charset="0"/>
                            </a:rPr>
                            <m:t>+</m:t>
                          </m:r>
                          <m:r>
                            <m:rPr>
                              <m:nor/>
                            </m:rPr>
                            <a:rPr lang="en-US" sz="2800" b="1" i="0">
                              <a:solidFill>
                                <a:srgbClr val="FF0000"/>
                              </a:solidFill>
                              <a:cs typeface="Times New Roman" pitchFamily="18" charset="0"/>
                            </a:rPr>
                            <m:t>h</m:t>
                          </m:r>
                        </m:e>
                      </m:d>
                    </m:oMath>
                  </m:oMathPara>
                </a14:m>
                <a:endParaRPr lang="en-US" sz="2800" b="1" dirty="0">
                  <a:solidFill>
                    <a:srgbClr val="FF0000"/>
                  </a:solidFill>
                  <a:cs typeface="Times New Roman" panose="02020603050405020304" pitchFamily="18" charset="0"/>
                </a:endParaRPr>
              </a:p>
              <a:p>
                <a:r>
                  <a:rPr lang="en-US" sz="2800" b="1" dirty="0">
                    <a:solidFill>
                      <a:schemeClr val="bg1"/>
                    </a:solidFill>
                    <a:cs typeface="Times New Roman" panose="02020603050405020304" pitchFamily="18" charset="0"/>
                  </a:rPr>
                  <a:t>This gravitational force of the earth provides a centripetal force to the satellite  to move in its orbit around the earth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800" b="1" i="0" smtClean="0">
                          <a:solidFill>
                            <a:srgbClr val="FF0000"/>
                          </a:solidFill>
                          <a:cs typeface="Times New Roman" pitchFamily="18" charset="0"/>
                        </a:rPr>
                        <m:t>F</m:t>
                      </m:r>
                      <m:r>
                        <m:rPr>
                          <m:nor/>
                        </m:rPr>
                        <a:rPr lang="en-US" sz="2800" b="1" i="0" smtClean="0">
                          <a:solidFill>
                            <a:srgbClr val="FF0000"/>
                          </a:solidFill>
                          <a:cs typeface="Times New Roman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800" b="1" i="0">
                              <a:solidFill>
                                <a:srgbClr val="FF0000"/>
                              </a:solidFill>
                              <a:cs typeface="Times New Roman" pitchFamily="18" charset="0"/>
                            </a:rPr>
                            <m:t>m</m:t>
                          </m:r>
                          <m:sSup>
                            <m:sSupPr>
                              <m:ctrlPr>
                                <a:rPr lang="en-US" sz="28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nor/>
                                </m:rPr>
                                <a:rPr lang="en-US" sz="2800" b="1" i="0">
                                  <a:solidFill>
                                    <a:srgbClr val="FF0000"/>
                                  </a:solidFill>
                                  <a:cs typeface="Times New Roman" pitchFamily="18" charset="0"/>
                                </a:rPr>
                                <m:t>v</m:t>
                              </m:r>
                            </m:e>
                            <m:sup>
                              <m:r>
                                <a:rPr lang="en-US" sz="28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  <m:t>𝟐</m:t>
                              </m:r>
                            </m:sup>
                          </m:sSup>
                        </m:num>
                        <m:den>
                          <m:r>
                            <m:rPr>
                              <m:nor/>
                            </m:rPr>
                            <a:rPr lang="en-US" sz="2800" b="1" i="0">
                              <a:solidFill>
                                <a:srgbClr val="FF0000"/>
                              </a:solidFill>
                              <a:cs typeface="Times New Roman" pitchFamily="18" charset="0"/>
                            </a:rPr>
                            <m:t>r</m:t>
                          </m:r>
                        </m:den>
                      </m:f>
                    </m:oMath>
                  </m:oMathPara>
                </a14:m>
                <a:endParaRPr lang="en-IN" sz="28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6E3E6B5-CBD1-5B4E-0E58-3F24E84637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8514" y="1622499"/>
                <a:ext cx="10864517" cy="3976195"/>
              </a:xfrm>
              <a:prstGeom prst="rect">
                <a:avLst/>
              </a:prstGeom>
              <a:blipFill>
                <a:blip r:embed="rId3"/>
                <a:stretch>
                  <a:fillRect l="-1122" t="-138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35724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05232-55FC-14F6-4E8F-625EA5615B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1A0E1D-B23E-B002-6635-649CEE24E3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B9F5C1-D20B-B59E-9AAD-ACC82ECF4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8100" y="0"/>
            <a:ext cx="122682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5FDD3B0-9784-95A7-E03D-7C3AF66AB131}"/>
              </a:ext>
            </a:extLst>
          </p:cNvPr>
          <p:cNvSpPr txBox="1"/>
          <p:nvPr/>
        </p:nvSpPr>
        <p:spPr>
          <a:xfrm>
            <a:off x="883187" y="1072409"/>
            <a:ext cx="9392653" cy="93102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en-US" sz="2800" b="1" dirty="0">
                <a:solidFill>
                  <a:schemeClr val="bg1"/>
                </a:solidFill>
                <a:cs typeface="Times New Roman" panose="02020603050405020304" pitchFamily="18" charset="0"/>
              </a:rPr>
              <a:t>In this position this satellite and anything inside it are in the state of free fall</a:t>
            </a:r>
            <a:r>
              <a:rPr lang="en-US" sz="2800" b="1" dirty="0">
                <a:solidFill>
                  <a:srgbClr val="0000FF"/>
                </a:solidFill>
                <a:cs typeface="Times New Roman" panose="02020603050405020304" pitchFamily="18" charset="0"/>
              </a:rPr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85598C8F-8E32-0261-8B4E-C36C88BAD740}"/>
                  </a:ext>
                </a:extLst>
              </p:cNvPr>
              <p:cNvSpPr/>
              <p:nvPr/>
            </p:nvSpPr>
            <p:spPr>
              <a:xfrm>
                <a:off x="3261362" y="2231563"/>
                <a:ext cx="2121286" cy="942053"/>
              </a:xfrm>
              <a:prstGeom prst="rect">
                <a:avLst/>
              </a:prstGeom>
            </p:spPr>
            <p:txBody>
              <a:bodyPr wrap="none" lIns="68580" tIns="34290" rIns="68580" bIns="3429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800" b="1" i="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m:t>GMm</m:t>
                          </m:r>
                        </m:num>
                        <m:den>
                          <m:sSup>
                            <m:sSupPr>
                              <m:ctrlPr>
                                <a:rPr lang="en-US" sz="2800" b="1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nor/>
                                </m:rPr>
                                <a:rPr lang="en-US" sz="2800" b="1" i="0">
                                  <a:solidFill>
                                    <a:schemeClr val="bg1"/>
                                  </a:solidFill>
                                  <a:latin typeface="Times New Roman" pitchFamily="18" charset="0"/>
                                  <a:cs typeface="Times New Roman" pitchFamily="18" charset="0"/>
                                </a:rPr>
                                <m:t>r</m:t>
                              </m:r>
                            </m:e>
                            <m:sup>
                              <m:r>
                                <a:rPr lang="en-US" sz="2800" b="1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  <a:cs typeface="Times New Roman" pitchFamily="18" charset="0"/>
                                </a:rPr>
                                <m:t>𝟐</m:t>
                              </m:r>
                            </m:sup>
                          </m:sSup>
                        </m:den>
                      </m:f>
                      <m:r>
                        <m:rPr>
                          <m:nor/>
                        </m:rPr>
                        <a:rPr lang="en-US" sz="2800" b="1" i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800" b="1" i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m:t>m</m:t>
                          </m:r>
                          <m:sSup>
                            <m:sSupPr>
                              <m:ctrlPr>
                                <a:rPr lang="en-US" sz="2800" b="1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nor/>
                                </m:rPr>
                                <a:rPr lang="en-US" sz="2800" b="1" i="0">
                                  <a:solidFill>
                                    <a:schemeClr val="bg1"/>
                                  </a:solidFill>
                                  <a:latin typeface="Times New Roman" pitchFamily="18" charset="0"/>
                                  <a:cs typeface="Times New Roman" pitchFamily="18" charset="0"/>
                                </a:rPr>
                                <m:t>v</m:t>
                              </m:r>
                            </m:e>
                            <m:sup>
                              <m:r>
                                <a:rPr lang="en-US" sz="2800" b="1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  <a:cs typeface="Times New Roman" pitchFamily="18" charset="0"/>
                                </a:rPr>
                                <m:t>𝟐</m:t>
                              </m:r>
                            </m:sup>
                          </m:sSup>
                        </m:num>
                        <m:den>
                          <m:r>
                            <m:rPr>
                              <m:nor/>
                            </m:rPr>
                            <a:rPr lang="en-US" sz="2800" b="1" i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m:t>r</m:t>
                          </m:r>
                        </m:den>
                      </m:f>
                    </m:oMath>
                  </m:oMathPara>
                </a14:m>
                <a:endParaRPr lang="en-US" sz="2000" b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85598C8F-8E32-0261-8B4E-C36C88BAD74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61362" y="2231563"/>
                <a:ext cx="2121286" cy="94205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B182B484-DA61-D4DF-2AA6-B67385BB1A1C}"/>
                  </a:ext>
                </a:extLst>
              </p:cNvPr>
              <p:cNvSpPr/>
              <p:nvPr/>
            </p:nvSpPr>
            <p:spPr>
              <a:xfrm>
                <a:off x="2944512" y="3298327"/>
                <a:ext cx="2754985" cy="943079"/>
              </a:xfrm>
              <a:prstGeom prst="rect">
                <a:avLst/>
              </a:prstGeom>
            </p:spPr>
            <p:txBody>
              <a:bodyPr wrap="none" lIns="68580" tIns="34290" rIns="68580" bIns="3429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800" b="1" i="0" smtClean="0">
                          <a:solidFill>
                            <a:schemeClr val="bg1"/>
                          </a:solidFill>
                          <a:cs typeface="Times New Roman" pitchFamily="18" charset="0"/>
                        </a:rPr>
                        <m:t>∴</m:t>
                      </m:r>
                      <m:r>
                        <m:rPr>
                          <m:nor/>
                        </m:rPr>
                        <a:rPr lang="en-US" sz="2800" b="1" i="0" smtClean="0">
                          <a:solidFill>
                            <a:schemeClr val="bg1"/>
                          </a:solidFill>
                          <a:cs typeface="Times New Roman" pitchFamily="18" charset="0"/>
                        </a:rPr>
                        <m:t>W</m:t>
                      </m:r>
                      <m:r>
                        <m:rPr>
                          <m:nor/>
                        </m:rPr>
                        <a:rPr lang="en-US" sz="2800" b="1" i="0" smtClean="0">
                          <a:solidFill>
                            <a:schemeClr val="bg1"/>
                          </a:solidFill>
                          <a:cs typeface="Times New Roman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800" b="1" i="0">
                              <a:solidFill>
                                <a:schemeClr val="bg1"/>
                              </a:solidFill>
                              <a:cs typeface="Times New Roman" pitchFamily="18" charset="0"/>
                            </a:rPr>
                            <m:t>GMm</m:t>
                          </m:r>
                        </m:num>
                        <m:den>
                          <m:sSup>
                            <m:sSupPr>
                              <m:ctrlPr>
                                <a:rPr lang="en-US" sz="2800" b="1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nor/>
                                </m:rPr>
                                <a:rPr lang="en-US" sz="2800" b="1" i="0">
                                  <a:solidFill>
                                    <a:schemeClr val="bg1"/>
                                  </a:solidFill>
                                  <a:cs typeface="Times New Roman" pitchFamily="18" charset="0"/>
                                </a:rPr>
                                <m:t>r</m:t>
                              </m:r>
                            </m:e>
                            <m:sup>
                              <m:r>
                                <a:rPr lang="en-US" sz="2800" b="1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  <m:t>𝟐</m:t>
                              </m:r>
                            </m:sup>
                          </m:sSup>
                        </m:den>
                      </m:f>
                      <m:r>
                        <m:rPr>
                          <m:nor/>
                        </m:rPr>
                        <a:rPr lang="en-US" sz="2800" b="1" i="0">
                          <a:solidFill>
                            <a:schemeClr val="bg1"/>
                          </a:solidFill>
                          <a:cs typeface="Times New Roman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8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800" b="1" i="0">
                              <a:solidFill>
                                <a:schemeClr val="bg1"/>
                              </a:solidFill>
                              <a:cs typeface="Times New Roman" pitchFamily="18" charset="0"/>
                            </a:rPr>
                            <m:t>m</m:t>
                          </m:r>
                          <m:sSup>
                            <m:sSupPr>
                              <m:ctrlPr>
                                <a:rPr lang="en-US" sz="2800" b="1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nor/>
                                </m:rPr>
                                <a:rPr lang="en-US" sz="2800" b="1" i="0">
                                  <a:solidFill>
                                    <a:schemeClr val="bg1"/>
                                  </a:solidFill>
                                  <a:cs typeface="Times New Roman" pitchFamily="18" charset="0"/>
                                </a:rPr>
                                <m:t>v</m:t>
                              </m:r>
                            </m:e>
                            <m:sup>
                              <m:r>
                                <a:rPr lang="en-US" sz="2800" b="1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  <m:t>𝟐</m:t>
                              </m:r>
                            </m:sup>
                          </m:sSup>
                        </m:num>
                        <m:den>
                          <m:r>
                            <m:rPr>
                              <m:nor/>
                            </m:rPr>
                            <a:rPr lang="en-US" sz="2800" b="1" i="0">
                              <a:solidFill>
                                <a:schemeClr val="bg1"/>
                              </a:solidFill>
                              <a:cs typeface="Times New Roman" pitchFamily="18" charset="0"/>
                            </a:rPr>
                            <m:t>r</m:t>
                          </m:r>
                        </m:den>
                      </m:f>
                    </m:oMath>
                  </m:oMathPara>
                </a14:m>
                <a:endParaRPr lang="en-US" sz="2000" b="1" dirty="0">
                  <a:solidFill>
                    <a:schemeClr val="bg1"/>
                  </a:solidFill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B182B484-DA61-D4DF-2AA6-B67385BB1A1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4512" y="3298327"/>
                <a:ext cx="2754985" cy="94307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D91B06F2-24AD-10A4-5728-3A405209759E}"/>
                  </a:ext>
                </a:extLst>
              </p:cNvPr>
              <p:cNvSpPr/>
              <p:nvPr/>
            </p:nvSpPr>
            <p:spPr>
              <a:xfrm>
                <a:off x="3596881" y="4499534"/>
                <a:ext cx="1450245" cy="500137"/>
              </a:xfrm>
              <a:prstGeom prst="rect">
                <a:avLst/>
              </a:prstGeom>
            </p:spPr>
            <p:txBody>
              <a:bodyPr wrap="square" lIns="68580" tIns="34290" rIns="68580" bIns="3429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800" b="1" i="0" smtClean="0">
                          <a:solidFill>
                            <a:schemeClr val="bg1"/>
                          </a:solidFill>
                          <a:cs typeface="Times New Roman" pitchFamily="18" charset="0"/>
                        </a:rPr>
                        <m:t>W</m:t>
                      </m:r>
                      <m:r>
                        <m:rPr>
                          <m:nor/>
                        </m:rPr>
                        <a:rPr lang="en-US" sz="2800" b="1" i="0" smtClean="0">
                          <a:solidFill>
                            <a:schemeClr val="bg1"/>
                          </a:solidFill>
                          <a:cs typeface="Times New Roman" pitchFamily="18" charset="0"/>
                        </a:rPr>
                        <m:t>= 0</m:t>
                      </m:r>
                    </m:oMath>
                  </m:oMathPara>
                </a14:m>
                <a:endParaRPr lang="en-US" sz="2800" b="1" dirty="0">
                  <a:solidFill>
                    <a:schemeClr val="bg1"/>
                  </a:solidFill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D91B06F2-24AD-10A4-5728-3A405209759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6881" y="4499534"/>
                <a:ext cx="1450245" cy="50013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E8E1F61D-24E4-A343-CAAF-2681F88C4544}"/>
              </a:ext>
            </a:extLst>
          </p:cNvPr>
          <p:cNvSpPr txBox="1"/>
          <p:nvPr/>
        </p:nvSpPr>
        <p:spPr>
          <a:xfrm>
            <a:off x="1054769" y="5257799"/>
            <a:ext cx="939265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Wingdings" pitchFamily="2" charset="2"/>
              <a:buChar char="Ø"/>
            </a:pPr>
            <a:r>
              <a:rPr lang="en-US" sz="2800" b="1" dirty="0">
                <a:solidFill>
                  <a:schemeClr val="bg1"/>
                </a:solidFill>
                <a:cs typeface="Times New Roman" panose="02020603050405020304" pitchFamily="18" charset="0"/>
              </a:rPr>
              <a:t>Satellite and anything inside it are in the state of weightlessness because they are falling freely</a:t>
            </a:r>
            <a:r>
              <a:rPr lang="en-US" sz="1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905865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05232-55FC-14F6-4E8F-625EA5615B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1A0E1D-B23E-B002-6635-649CEE24E3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B9F5C1-D20B-B59E-9AAD-ACC82ECF4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682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ACB2821-F595-19AB-1D78-61A0FD23CE14}"/>
              </a:ext>
            </a:extLst>
          </p:cNvPr>
          <p:cNvSpPr txBox="1"/>
          <p:nvPr/>
        </p:nvSpPr>
        <p:spPr>
          <a:xfrm>
            <a:off x="2542840" y="3186471"/>
            <a:ext cx="3417971" cy="623248"/>
          </a:xfrm>
          <a:prstGeom prst="rec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lIns="68580" tIns="34290" rIns="68580" bIns="34290" rtlCol="0">
            <a:spAutoFit/>
          </a:bodyPr>
          <a:lstStyle/>
          <a:p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Kepler’s laws</a:t>
            </a:r>
          </a:p>
        </p:txBody>
      </p:sp>
      <p:sp>
        <p:nvSpPr>
          <p:cNvPr id="6" name="Oval Callout 6">
            <a:extLst>
              <a:ext uri="{FF2B5EF4-FFF2-40B4-BE49-F238E27FC236}">
                <a16:creationId xmlns:a16="http://schemas.microsoft.com/office/drawing/2014/main" id="{2649EBC5-A833-D478-5E52-3CFD3EEBD08B}"/>
              </a:ext>
            </a:extLst>
          </p:cNvPr>
          <p:cNvSpPr/>
          <p:nvPr/>
        </p:nvSpPr>
        <p:spPr>
          <a:xfrm>
            <a:off x="1122947" y="1106048"/>
            <a:ext cx="3540960" cy="1804320"/>
          </a:xfrm>
          <a:prstGeom prst="wedgeEllipseCallout">
            <a:avLst>
              <a:gd name="adj1" fmla="val 6646"/>
              <a:gd name="adj2" fmla="val 63553"/>
            </a:avLst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  <a:cs typeface="Times New Roman" panose="02020603050405020304" pitchFamily="18" charset="0"/>
              </a:rPr>
              <a:t>Kepler’s first law or law of orbits</a:t>
            </a:r>
          </a:p>
        </p:txBody>
      </p:sp>
      <p:sp>
        <p:nvSpPr>
          <p:cNvPr id="7" name="Oval Callout 9">
            <a:extLst>
              <a:ext uri="{FF2B5EF4-FFF2-40B4-BE49-F238E27FC236}">
                <a16:creationId xmlns:a16="http://schemas.microsoft.com/office/drawing/2014/main" id="{AEB2BA50-09EF-E9CB-DDCD-ED8F0A6AD393}"/>
              </a:ext>
            </a:extLst>
          </p:cNvPr>
          <p:cNvSpPr/>
          <p:nvPr/>
        </p:nvSpPr>
        <p:spPr>
          <a:xfrm>
            <a:off x="4811966" y="899352"/>
            <a:ext cx="3417970" cy="2011015"/>
          </a:xfrm>
          <a:prstGeom prst="wedgeEllipseCallout">
            <a:avLst>
              <a:gd name="adj1" fmla="val -42879"/>
              <a:gd name="adj2" fmla="val 65104"/>
            </a:avLst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  <a:cs typeface="Times New Roman" panose="02020603050405020304" pitchFamily="18" charset="0"/>
              </a:rPr>
              <a:t>Kepler’s second law or law of areas</a:t>
            </a:r>
          </a:p>
        </p:txBody>
      </p:sp>
      <p:sp>
        <p:nvSpPr>
          <p:cNvPr id="8" name="Oval Callout 10">
            <a:extLst>
              <a:ext uri="{FF2B5EF4-FFF2-40B4-BE49-F238E27FC236}">
                <a16:creationId xmlns:a16="http://schemas.microsoft.com/office/drawing/2014/main" id="{9AEA7B86-E495-1E02-B6DA-876C731D266D}"/>
              </a:ext>
            </a:extLst>
          </p:cNvPr>
          <p:cNvSpPr/>
          <p:nvPr/>
        </p:nvSpPr>
        <p:spPr>
          <a:xfrm>
            <a:off x="2488699" y="4304778"/>
            <a:ext cx="3982788" cy="1655761"/>
          </a:xfrm>
          <a:prstGeom prst="wedgeEllipseCallout">
            <a:avLst>
              <a:gd name="adj1" fmla="val -935"/>
              <a:gd name="adj2" fmla="val -76390"/>
            </a:avLst>
          </a:prstGeom>
          <a:solidFill>
            <a:schemeClr val="accent2">
              <a:lumMod val="7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  <a:cs typeface="Times New Roman" panose="02020603050405020304" pitchFamily="18" charset="0"/>
              </a:rPr>
              <a:t>Kepler’s third law or law of periods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C96C9D8-22B1-0F36-80EC-E18C15047B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1908" y="2476242"/>
            <a:ext cx="2884405" cy="3502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948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05232-55FC-14F6-4E8F-625EA5615B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1A0E1D-B23E-B002-6635-649CEE24E3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B9F5C1-D20B-B59E-9AAD-ACC82ECF4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8100" y="0"/>
            <a:ext cx="122682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044520B-E195-AD33-A9E1-25771EDBCD69}"/>
              </a:ext>
            </a:extLst>
          </p:cNvPr>
          <p:cNvSpPr txBox="1"/>
          <p:nvPr/>
        </p:nvSpPr>
        <p:spPr>
          <a:xfrm>
            <a:off x="768517" y="2001039"/>
            <a:ext cx="10039636" cy="93102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en-US" sz="2800" b="1" dirty="0">
                <a:solidFill>
                  <a:schemeClr val="bg1"/>
                </a:solidFill>
                <a:cs typeface="Times New Roman" panose="02020603050405020304" pitchFamily="18" charset="0"/>
              </a:rPr>
              <a:t>Each and every planet moves around the sun in an elliptical orbit with the sun at one of the foci.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7E4C8EB-FAF1-858F-5FF3-DC0D8AED0FC4}"/>
              </a:ext>
            </a:extLst>
          </p:cNvPr>
          <p:cNvSpPr txBox="1"/>
          <p:nvPr/>
        </p:nvSpPr>
        <p:spPr>
          <a:xfrm>
            <a:off x="2697238" y="939720"/>
            <a:ext cx="6182193" cy="500137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lIns="68580" tIns="34290" rIns="68580" bIns="34290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Kepler's first law or law of orbits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8660067-F1FD-583D-BFBC-A20691BD8E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1855" y="3371248"/>
            <a:ext cx="4442349" cy="2034782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4211530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05232-55FC-14F6-4E8F-625EA5615B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1A0E1D-B23E-B002-6635-649CEE24E3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B9F5C1-D20B-B59E-9AAD-ACC82ECF4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682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0454375-E683-493D-BE1C-7629BAE4ADDA}"/>
              </a:ext>
            </a:extLst>
          </p:cNvPr>
          <p:cNvSpPr txBox="1"/>
          <p:nvPr/>
        </p:nvSpPr>
        <p:spPr>
          <a:xfrm>
            <a:off x="2523923" y="723840"/>
            <a:ext cx="5798575" cy="52322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2800" b="1" dirty="0">
                <a:cs typeface="Times New Roman" pitchFamily="18" charset="0"/>
              </a:rPr>
              <a:t>Kepler’s  2</a:t>
            </a:r>
            <a:r>
              <a:rPr lang="en-US" sz="2800" b="1" baseline="30000" dirty="0">
                <a:cs typeface="Times New Roman" pitchFamily="18" charset="0"/>
              </a:rPr>
              <a:t>nd</a:t>
            </a:r>
            <a:r>
              <a:rPr lang="en-US" sz="2800" b="1" dirty="0">
                <a:cs typeface="Times New Roman" pitchFamily="18" charset="0"/>
              </a:rPr>
              <a:t> Law of planetary motion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C6190B8-7436-199B-767B-14BF626C95CE}"/>
              </a:ext>
            </a:extLst>
          </p:cNvPr>
          <p:cNvSpPr txBox="1"/>
          <p:nvPr/>
        </p:nvSpPr>
        <p:spPr>
          <a:xfrm>
            <a:off x="1375608" y="1753421"/>
            <a:ext cx="8779043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cs typeface="Times New Roman" pitchFamily="18" charset="0"/>
              </a:rPr>
              <a:t>The radius vector drawn from the sun to any planet</a:t>
            </a:r>
            <a:r>
              <a:rPr lang="en-US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r>
              <a:rPr lang="en-US" sz="2800" b="1" dirty="0">
                <a:solidFill>
                  <a:schemeClr val="bg1"/>
                </a:solidFill>
                <a:cs typeface="Times New Roman" pitchFamily="18" charset="0"/>
              </a:rPr>
              <a:t>sweeps out equal areas in equal intervals of time.</a:t>
            </a:r>
          </a:p>
          <a:p>
            <a:endParaRPr lang="en-US" sz="1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47544DE-D430-8D34-17EC-7FCC21B428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9354" y="2840859"/>
            <a:ext cx="5925831" cy="195572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9426ACD-A033-BB70-CD41-D64B700F8F05}"/>
              </a:ext>
            </a:extLst>
          </p:cNvPr>
          <p:cNvSpPr txBox="1"/>
          <p:nvPr/>
        </p:nvSpPr>
        <p:spPr>
          <a:xfrm>
            <a:off x="1247271" y="5180053"/>
            <a:ext cx="942072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Wingdings" pitchFamily="2" charset="2"/>
              <a:buChar char="Ø"/>
            </a:pPr>
            <a:r>
              <a:rPr lang="en-US" sz="2800" b="1" dirty="0">
                <a:solidFill>
                  <a:schemeClr val="bg1"/>
                </a:solidFill>
                <a:cs typeface="Times New Roman" panose="02020603050405020304" pitchFamily="18" charset="0"/>
              </a:rPr>
              <a:t>The law of conservation of angular momentum is valid for any central force. </a:t>
            </a:r>
          </a:p>
        </p:txBody>
      </p:sp>
    </p:spTree>
    <p:extLst>
      <p:ext uri="{BB962C8B-B14F-4D97-AF65-F5344CB8AC3E}">
        <p14:creationId xmlns:p14="http://schemas.microsoft.com/office/powerpoint/2010/main" val="696253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05232-55FC-14F6-4E8F-625EA5615B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1A0E1D-B23E-B002-6635-649CEE24E3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B9F5C1-D20B-B59E-9AAD-ACC82ECF4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68200" cy="6858000"/>
          </a:xfrm>
          <a:prstGeom prst="rect">
            <a:avLst/>
          </a:prstGeom>
        </p:spPr>
      </p:pic>
      <p:sp>
        <p:nvSpPr>
          <p:cNvPr id="5" name="Flowchart: Process 4">
            <a:extLst>
              <a:ext uri="{FF2B5EF4-FFF2-40B4-BE49-F238E27FC236}">
                <a16:creationId xmlns:a16="http://schemas.microsoft.com/office/drawing/2014/main" id="{CA6136E0-BD26-C583-525A-D105089261A7}"/>
              </a:ext>
            </a:extLst>
          </p:cNvPr>
          <p:cNvSpPr/>
          <p:nvPr/>
        </p:nvSpPr>
        <p:spPr>
          <a:xfrm>
            <a:off x="1012462" y="624322"/>
            <a:ext cx="4425812" cy="769136"/>
          </a:xfrm>
          <a:prstGeom prst="flowChartProcess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en-US" sz="28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Proof of law of areas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48E4530-55E8-A62A-59D7-AAB5ABC18F01}"/>
              </a:ext>
            </a:extLst>
          </p:cNvPr>
          <p:cNvSpPr txBox="1"/>
          <p:nvPr/>
        </p:nvSpPr>
        <p:spPr>
          <a:xfrm>
            <a:off x="941769" y="1393458"/>
            <a:ext cx="1035187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itchFamily="2" charset="2"/>
              <a:buChar char="Ø"/>
            </a:pPr>
            <a:r>
              <a:rPr lang="en-US" sz="2800" b="1" dirty="0">
                <a:solidFill>
                  <a:schemeClr val="bg1"/>
                </a:solidFill>
                <a:cs typeface="Times New Roman" panose="02020603050405020304" pitchFamily="18" charset="0"/>
              </a:rPr>
              <a:t>A planet moves in an elliptical orbit from position A to position B in time </a:t>
            </a:r>
            <a:r>
              <a:rPr lang="en-US" sz="2800" b="1" dirty="0">
                <a:solidFill>
                  <a:schemeClr val="bg1"/>
                </a:solidFill>
                <a:cs typeface="Times New Roman" panose="02020603050405020304" pitchFamily="18" charset="0"/>
                <a:sym typeface="Symbol"/>
              </a:rPr>
              <a:t>t</a:t>
            </a:r>
            <a:r>
              <a:rPr lang="en-US" sz="2800" b="1" dirty="0">
                <a:solidFill>
                  <a:schemeClr val="bg1"/>
                </a:solidFill>
                <a:cs typeface="Times New Roman" panose="02020603050405020304" pitchFamily="18" charset="0"/>
              </a:rPr>
              <a:t> .</a:t>
            </a:r>
          </a:p>
          <a:p>
            <a:pPr marL="342900" indent="-342900" algn="just">
              <a:buFont typeface="Wingdings" pitchFamily="2" charset="2"/>
              <a:buChar char="Ø"/>
            </a:pPr>
            <a:endParaRPr lang="en-US" sz="2800" b="1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22AB65F-D5C2-C749-038E-17FD9064A5FE}"/>
                  </a:ext>
                </a:extLst>
              </p:cNvPr>
              <p:cNvSpPr txBox="1"/>
              <p:nvPr/>
            </p:nvSpPr>
            <p:spPr>
              <a:xfrm>
                <a:off x="1012462" y="4872821"/>
                <a:ext cx="10553896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Wingdings" pitchFamily="2" charset="2"/>
                  <a:buChar char="Ø"/>
                </a:pPr>
                <a:r>
                  <a:rPr lang="en-US" sz="2800" b="1" dirty="0">
                    <a:solidFill>
                      <a:schemeClr val="bg1"/>
                    </a:solidFill>
                    <a:cs typeface="Times New Roman" panose="02020603050405020304" pitchFamily="18" charset="0"/>
                  </a:rPr>
                  <a:t>The area swept by the position vector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8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𝒓</m:t>
                        </m:r>
                      </m:e>
                    </m:acc>
                  </m:oMath>
                </a14:m>
                <a:r>
                  <a:rPr lang="en-US" sz="2800" b="1" dirty="0">
                    <a:solidFill>
                      <a:schemeClr val="bg1"/>
                    </a:solidFill>
                    <a:cs typeface="Times New Roman" panose="02020603050405020304" pitchFamily="18" charset="0"/>
                  </a:rPr>
                  <a:t> is equal to area of the triangular region.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22AB65F-D5C2-C749-038E-17FD9064A5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2462" y="4872821"/>
                <a:ext cx="10553896" cy="954107"/>
              </a:xfrm>
              <a:prstGeom prst="rect">
                <a:avLst/>
              </a:prstGeom>
              <a:blipFill>
                <a:blip r:embed="rId3"/>
                <a:stretch>
                  <a:fillRect l="-982" t="-5732" b="-1719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1281499B-1317-86A4-A7CF-41C679BC6B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21188" y="2017780"/>
            <a:ext cx="4625824" cy="2751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680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05232-55FC-14F6-4E8F-625EA5615B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1A0E1D-B23E-B002-6635-649CEE24E3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B9F5C1-D20B-B59E-9AAD-ACC82ECF4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68200" cy="6858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78C69688-2787-09B5-6EFB-BA03F6350B44}"/>
                  </a:ext>
                </a:extLst>
              </p:cNvPr>
              <p:cNvSpPr/>
              <p:nvPr/>
            </p:nvSpPr>
            <p:spPr>
              <a:xfrm>
                <a:off x="1261988" y="1137192"/>
                <a:ext cx="4052328" cy="876394"/>
              </a:xfrm>
              <a:prstGeom prst="rect">
                <a:avLst/>
              </a:prstGeom>
            </p:spPr>
            <p:txBody>
              <a:bodyPr wrap="none" lIns="68580" tIns="34290" rIns="68580" bIns="3429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800" b="1" i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m:t>i</m:t>
                      </m:r>
                      <m:r>
                        <m:rPr>
                          <m:nor/>
                        </m:rPr>
                        <a:rPr lang="en-US" sz="2800" b="1" i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m:t>.</m:t>
                      </m:r>
                      <m:r>
                        <m:rPr>
                          <m:nor/>
                        </m:rPr>
                        <a:rPr lang="en-US" sz="2800" b="1" i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m:t>e</m:t>
                      </m:r>
                      <m:r>
                        <m:rPr>
                          <m:nor/>
                        </m:rPr>
                        <a:rPr lang="en-US" sz="2800" b="1" i="1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   </m:t>
                      </m:r>
                      <m:r>
                        <m:rPr>
                          <m:nor/>
                        </m:rPr>
                        <a:rPr lang="en-US" sz="2800" b="1" i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m:t>ΔA</m:t>
                      </m:r>
                      <m:r>
                        <m:rPr>
                          <m:nor/>
                        </m:rPr>
                        <a:rPr lang="en-US" sz="2800" b="1" i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800" b="1" i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800" b="1" i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m:t>2</m:t>
                          </m:r>
                        </m:den>
                      </m:f>
                      <m:r>
                        <m:rPr>
                          <m:nor/>
                        </m:rPr>
                        <a:rPr lang="en-US" sz="2800" b="1" i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m:t>r</m:t>
                      </m:r>
                      <m:r>
                        <m:rPr>
                          <m:nor/>
                        </m:rPr>
                        <a:rPr lang="en-US" sz="2800" b="1" i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m:t>×</m:t>
                      </m:r>
                      <m:r>
                        <m:rPr>
                          <m:nor/>
                        </m:rPr>
                        <a:rPr lang="en-US" sz="2800" b="1" i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m:t>r</m:t>
                      </m:r>
                      <m:r>
                        <m:rPr>
                          <m:nor/>
                        </m:rPr>
                        <a:rPr lang="en-US" sz="2800" b="1" i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m:t>.</m:t>
                      </m:r>
                      <m:r>
                        <m:rPr>
                          <m:nor/>
                        </m:rPr>
                        <a:rPr lang="en-US" sz="2800" b="1" i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m:t>Δθ</m:t>
                      </m:r>
                      <m:r>
                        <m:rPr>
                          <m:nor/>
                        </m:rPr>
                        <a:rPr lang="en-US" sz="2800" b="1" i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800" b="1" i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800" b="1" i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sz="28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nor/>
                            </m:rPr>
                            <a:rPr lang="en-US" sz="2800" b="1" i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m:t>r</m:t>
                          </m:r>
                        </m:e>
                        <m:sup>
                          <m:r>
                            <a:rPr lang="en-US" sz="2800" b="1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m:rPr>
                          <m:nor/>
                        </m:rPr>
                        <a:rPr lang="en-US" sz="2800" b="1" i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m:t>Δθ</m:t>
                      </m:r>
                    </m:oMath>
                  </m:oMathPara>
                </a14:m>
                <a:endParaRPr lang="en-US" sz="20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78C69688-2787-09B5-6EFB-BA03F6350B4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1988" y="1137192"/>
                <a:ext cx="4052328" cy="87639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64B76B8D-C9FA-3723-5968-E40F0ECEC70A}"/>
                  </a:ext>
                </a:extLst>
              </p:cNvPr>
              <p:cNvSpPr/>
              <p:nvPr/>
            </p:nvSpPr>
            <p:spPr>
              <a:xfrm>
                <a:off x="1524000" y="2374705"/>
                <a:ext cx="2833789" cy="1028102"/>
              </a:xfrm>
              <a:prstGeom prst="rect">
                <a:avLst/>
              </a:prstGeom>
            </p:spPr>
            <p:txBody>
              <a:bodyPr wrap="none" lIns="68580" tIns="34290" rIns="68580" bIns="3429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800" b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anose="02020603050405020304" pitchFamily="18" charset="0"/>
                        </a:rPr>
                        <m:t> </m:t>
                      </m:r>
                      <m:r>
                        <m:rPr>
                          <m:nor/>
                        </m:rPr>
                        <a:rPr lang="en-US" sz="2800" b="1" i="1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 </m:t>
                      </m:r>
                      <m:f>
                        <m:fPr>
                          <m:ctrlPr>
                            <a:rPr lang="en-US" sz="28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𝜟</m:t>
                          </m:r>
                          <m:r>
                            <a:rPr lang="en-US" sz="28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𝑨</m:t>
                          </m:r>
                        </m:num>
                        <m:den>
                          <m:r>
                            <a:rPr lang="en-US" sz="28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𝜟</m:t>
                          </m:r>
                          <m:r>
                            <a:rPr lang="en-US" sz="28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𝒕</m:t>
                          </m:r>
                        </m:den>
                      </m:f>
                      <m:r>
                        <a:rPr lang="en-US" sz="2800" b="1" i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sz="2800" b="1" i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sSup>
                        <m:sSupPr>
                          <m:ctrlPr>
                            <a:rPr lang="en-US" sz="28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  <m:sup>
                          <m:r>
                            <a:rPr lang="en-US" sz="2800" b="1" i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d>
                        <m:dPr>
                          <m:begChr m:val="["/>
                          <m:endChr m:val="]"/>
                          <m:ctrlPr>
                            <a:rPr lang="en-US" sz="28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800" b="1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800" b="1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𝜟𝜽</m:t>
                              </m:r>
                            </m:num>
                            <m:den>
                              <m:r>
                                <a:rPr lang="en-US" sz="2800" b="1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𝜟</m:t>
                              </m:r>
                              <m:r>
                                <a:rPr lang="en-US" sz="2800" b="1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𝒕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20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64B76B8D-C9FA-3723-5968-E40F0ECEC70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0" y="2374705"/>
                <a:ext cx="2833789" cy="102810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CE0F06E0-CE96-AFBC-8B3B-1EB88BF6D3BA}"/>
                  </a:ext>
                </a:extLst>
              </p:cNvPr>
              <p:cNvSpPr/>
              <p:nvPr/>
            </p:nvSpPr>
            <p:spPr>
              <a:xfrm>
                <a:off x="1645926" y="3661308"/>
                <a:ext cx="2364943" cy="882934"/>
              </a:xfrm>
              <a:prstGeom prst="rect">
                <a:avLst/>
              </a:prstGeom>
            </p:spPr>
            <p:txBody>
              <a:bodyPr wrap="none" lIns="68580" tIns="34290" rIns="68580" bIns="3429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800" b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anose="02020603050405020304" pitchFamily="18" charset="0"/>
                        </a:rPr>
                        <m:t> </m:t>
                      </m:r>
                      <m:r>
                        <a:rPr lang="en-US" sz="2800" b="1" i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𝐛𝐮𝐭</m:t>
                      </m:r>
                      <m:r>
                        <m:rPr>
                          <m:nor/>
                        </m:rPr>
                        <a:rPr lang="en-US" sz="2800" b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   </m:t>
                      </m:r>
                      <m:f>
                        <m:fPr>
                          <m:ctrlPr>
                            <a:rPr lang="en-US" sz="28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𝚫𝛉</m:t>
                          </m:r>
                        </m:num>
                        <m:den>
                          <m:r>
                            <a:rPr lang="en-US" sz="2800" b="1" i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𝚫</m:t>
                          </m:r>
                          <m:r>
                            <a:rPr lang="en-US" sz="2800" b="1" i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𝐭</m:t>
                          </m:r>
                        </m:den>
                      </m:f>
                      <m:r>
                        <a:rPr lang="en-US" sz="2800" b="1" i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𝛚</m:t>
                      </m:r>
                    </m:oMath>
                  </m:oMathPara>
                </a14:m>
                <a:endParaRPr lang="en-US" sz="20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CE0F06E0-CE96-AFBC-8B3B-1EB88BF6D3B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5926" y="3661308"/>
                <a:ext cx="2364943" cy="88293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95FD6F8D-A76F-5704-5D03-7F7D66090611}"/>
                  </a:ext>
                </a:extLst>
              </p:cNvPr>
              <p:cNvSpPr/>
              <p:nvPr/>
            </p:nvSpPr>
            <p:spPr>
              <a:xfrm>
                <a:off x="1560438" y="4692695"/>
                <a:ext cx="2450431" cy="878702"/>
              </a:xfrm>
              <a:prstGeom prst="rect">
                <a:avLst/>
              </a:prstGeom>
            </p:spPr>
            <p:txBody>
              <a:bodyPr wrap="square" lIns="68580" tIns="34290" rIns="68580" bIns="3429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chemeClr val="bg1"/>
                          </a:solidFill>
                          <a:latin typeface="Cambria Math"/>
                          <a:cs typeface="Times New Roman" panose="02020603050405020304" pitchFamily="18" charset="0"/>
                        </a:rPr>
                        <m:t>  </m:t>
                      </m:r>
                      <m:f>
                        <m:fPr>
                          <m:ctrlPr>
                            <a:rPr lang="en-US" sz="28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𝜟</m:t>
                          </m:r>
                          <m:r>
                            <a:rPr lang="en-US" sz="28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𝑨</m:t>
                          </m:r>
                        </m:num>
                        <m:den>
                          <m:r>
                            <a:rPr lang="en-US" sz="28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𝜟</m:t>
                          </m:r>
                          <m:r>
                            <a:rPr lang="en-US" sz="28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𝒕</m:t>
                          </m:r>
                        </m:den>
                      </m:f>
                      <m:r>
                        <a:rPr lang="en-US" sz="2800" b="1" i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sz="2800" b="1" i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sSup>
                        <m:sSupPr>
                          <m:ctrlPr>
                            <a:rPr lang="en-US" sz="28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  <m:sup>
                          <m:r>
                            <a:rPr lang="en-US" sz="2800" b="1" i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sz="2800" b="1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𝝎</m:t>
                      </m:r>
                    </m:oMath>
                  </m:oMathPara>
                </a14:m>
                <a:endParaRPr lang="en-US" sz="20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95FD6F8D-A76F-5704-5D03-7F7D6609061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0438" y="4692695"/>
                <a:ext cx="2450431" cy="87870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7" name="Picture 36">
            <a:extLst>
              <a:ext uri="{FF2B5EF4-FFF2-40B4-BE49-F238E27FC236}">
                <a16:creationId xmlns:a16="http://schemas.microsoft.com/office/drawing/2014/main" id="{9FBA1A4B-B44A-61B3-FBF0-11CA976477A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16807" y="2038927"/>
            <a:ext cx="5739295" cy="3202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319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5" grpId="0"/>
      <p:bldP spid="36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05232-55FC-14F6-4E8F-625EA5615B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1A0E1D-B23E-B002-6635-649CEE24E3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B9F5C1-D20B-B59E-9AAD-ACC82ECF4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682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05B4C2A-B96E-2D29-A820-37EA9CF6EEDA}"/>
              </a:ext>
            </a:extLst>
          </p:cNvPr>
          <p:cNvSpPr txBox="1"/>
          <p:nvPr/>
        </p:nvSpPr>
        <p:spPr>
          <a:xfrm>
            <a:off x="629653" y="660371"/>
            <a:ext cx="91440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en-US" sz="2800" b="1" dirty="0">
                <a:solidFill>
                  <a:schemeClr val="bg1"/>
                </a:solidFill>
                <a:cs typeface="Times New Roman" panose="02020603050405020304" pitchFamily="18" charset="0"/>
              </a:rPr>
              <a:t>The angular momentum of the planet of mass m is</a:t>
            </a:r>
          </a:p>
          <a:p>
            <a:r>
              <a:rPr lang="en-US" sz="2800" b="1" dirty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EE54F2F7-110E-1CF6-1AE5-CBDF5495E60D}"/>
                  </a:ext>
                </a:extLst>
              </p:cNvPr>
              <p:cNvSpPr/>
              <p:nvPr/>
            </p:nvSpPr>
            <p:spPr>
              <a:xfrm>
                <a:off x="1733697" y="1290000"/>
                <a:ext cx="1907861" cy="555601"/>
              </a:xfrm>
              <a:prstGeom prst="rect">
                <a:avLst/>
              </a:prstGeom>
            </p:spPr>
            <p:txBody>
              <a:bodyPr wrap="square" lIns="68580" tIns="34290" rIns="68580" bIns="3429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800" b="1" i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m:t>L</m:t>
                      </m:r>
                      <m:r>
                        <m:rPr>
                          <m:nor/>
                        </m:rPr>
                        <a:rPr lang="en-US" sz="2800" b="1" i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8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n-US" sz="2800" b="1" i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m:t>m</m:t>
                          </m:r>
                          <m:r>
                            <m:rPr>
                              <m:nor/>
                            </m:rPr>
                            <a:rPr lang="en-US" sz="2800" b="1" i="1">
                              <a:solidFill>
                                <a:schemeClr val="bg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 </m:t>
                          </m:r>
                          <m:sSup>
                            <m:sSupPr>
                              <m:ctrlPr>
                                <a:rPr lang="en-US" sz="2800" b="1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nor/>
                                </m:rPr>
                                <a:rPr lang="en-US" sz="2800" b="1" i="0">
                                  <a:solidFill>
                                    <a:schemeClr val="bg1"/>
                                  </a:solidFill>
                                  <a:latin typeface="Times New Roman" pitchFamily="18" charset="0"/>
                                  <a:cs typeface="Times New Roman" pitchFamily="18" charset="0"/>
                                </a:rPr>
                                <m:t>r</m:t>
                              </m:r>
                            </m:e>
                            <m:sup>
                              <m:r>
                                <a:rPr lang="en-US" sz="2800" b="1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𝟐</m:t>
                              </m:r>
                            </m:sup>
                          </m:sSup>
                        </m:e>
                      </m:d>
                      <m:r>
                        <m:rPr>
                          <m:nor/>
                        </m:rPr>
                        <a:rPr lang="en-US" sz="2800" b="1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  </m:t>
                      </m:r>
                      <m:r>
                        <m:rPr>
                          <m:nor/>
                        </m:rPr>
                        <a:rPr lang="en-US" sz="2800" b="1" i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m:t>ω</m:t>
                      </m:r>
                    </m:oMath>
                  </m:oMathPara>
                </a14:m>
                <a:endParaRPr lang="en-US" sz="28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EE54F2F7-110E-1CF6-1AE5-CBDF5495E60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3697" y="1290000"/>
                <a:ext cx="1907861" cy="555601"/>
              </a:xfrm>
              <a:prstGeom prst="rect">
                <a:avLst/>
              </a:prstGeom>
              <a:blipFill>
                <a:blip r:embed="rId3"/>
                <a:stretch>
                  <a:fillRect r="-127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1A660844-D5DC-FD59-CF88-479FD83D4FB6}"/>
                  </a:ext>
                </a:extLst>
              </p:cNvPr>
              <p:cNvSpPr/>
              <p:nvPr/>
            </p:nvSpPr>
            <p:spPr>
              <a:xfrm>
                <a:off x="1852494" y="3025918"/>
                <a:ext cx="1670265" cy="877484"/>
              </a:xfrm>
              <a:prstGeom prst="rect">
                <a:avLst/>
              </a:prstGeom>
            </p:spPr>
            <p:txBody>
              <a:bodyPr wrap="none" lIns="68580" tIns="34290" rIns="68580" bIns="3429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∴</m:t>
                      </m:r>
                      <m:r>
                        <m:rPr>
                          <m:nor/>
                        </m:rPr>
                        <a:rPr lang="en-US" sz="2800" b="1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   </m:t>
                      </m:r>
                      <m:f>
                        <m:fPr>
                          <m:ctrlPr>
                            <a:rPr lang="en-US" sz="28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𝜟</m:t>
                          </m:r>
                          <m:r>
                            <a:rPr lang="en-US" sz="28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𝑨</m:t>
                          </m:r>
                        </m:num>
                        <m:den>
                          <m:r>
                            <a:rPr lang="en-US" sz="28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𝜟</m:t>
                          </m:r>
                          <m:r>
                            <a:rPr lang="en-US" sz="28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𝒕</m:t>
                          </m:r>
                        </m:den>
                      </m:f>
                      <m:r>
                        <a:rPr lang="en-US" sz="2800" b="1" i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8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1A660844-D5DC-FD59-CF88-479FD83D4FB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52494" y="3025918"/>
                <a:ext cx="1670265" cy="87748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3834E805-924F-BBFD-DC5F-F5064DD218D5}"/>
                  </a:ext>
                </a:extLst>
              </p:cNvPr>
              <p:cNvSpPr/>
              <p:nvPr/>
            </p:nvSpPr>
            <p:spPr>
              <a:xfrm>
                <a:off x="1958110" y="1989321"/>
                <a:ext cx="1907573" cy="871521"/>
              </a:xfrm>
              <a:prstGeom prst="rect">
                <a:avLst/>
              </a:prstGeom>
            </p:spPr>
            <p:txBody>
              <a:bodyPr wrap="none" lIns="68580" tIns="34290" rIns="68580" bIns="3429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800" b="1" i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m:t>⇒</m:t>
                      </m:r>
                      <m:r>
                        <m:rPr>
                          <m:nor/>
                        </m:rPr>
                        <a:rPr lang="en-US" sz="2800" b="1" i="1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   </m:t>
                      </m:r>
                      <m:r>
                        <m:rPr>
                          <m:nor/>
                        </m:rPr>
                        <a:rPr lang="en-US" sz="2800" b="1" i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m:t>ω</m:t>
                      </m:r>
                      <m:r>
                        <m:rPr>
                          <m:nor/>
                        </m:rPr>
                        <a:rPr lang="en-US" sz="2800" b="1" i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800" b="1" i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m:t>L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800" b="1" i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m:t>m</m:t>
                          </m:r>
                          <m:sSup>
                            <m:sSupPr>
                              <m:ctrlPr>
                                <a:rPr lang="en-US" sz="2800" b="1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nor/>
                                </m:rPr>
                                <a:rPr lang="en-US" sz="2800" b="1" i="0">
                                  <a:solidFill>
                                    <a:schemeClr val="bg1"/>
                                  </a:solidFill>
                                  <a:latin typeface="Times New Roman" pitchFamily="18" charset="0"/>
                                  <a:cs typeface="Times New Roman" pitchFamily="18" charset="0"/>
                                </a:rPr>
                                <m:t>r</m:t>
                              </m:r>
                            </m:e>
                            <m:sup>
                              <m:r>
                                <a:rPr lang="en-US" sz="2800" b="1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𝟐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20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3834E805-924F-BBFD-DC5F-F5064DD218D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8110" y="1989321"/>
                <a:ext cx="1907573" cy="87152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0A91EEC4-B3FE-B352-6C45-01B535749E10}"/>
              </a:ext>
            </a:extLst>
          </p:cNvPr>
          <p:cNvSpPr txBox="1"/>
          <p:nvPr/>
        </p:nvSpPr>
        <p:spPr>
          <a:xfrm>
            <a:off x="1308180" y="4073872"/>
            <a:ext cx="8734178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cs typeface="Times New Roman" panose="02020603050405020304" pitchFamily="18" charset="0"/>
              </a:rPr>
              <a:t>  Here, angular momentum L is constant.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C5A36F4-3DA5-2869-C545-53C00F01D561}"/>
                  </a:ext>
                </a:extLst>
              </p:cNvPr>
              <p:cNvSpPr txBox="1"/>
              <p:nvPr/>
            </p:nvSpPr>
            <p:spPr>
              <a:xfrm>
                <a:off x="3248820" y="3013937"/>
                <a:ext cx="3084095" cy="8994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800" b="1" i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800" b="1" i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sz="28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nor/>
                            </m:rPr>
                            <a:rPr lang="en-US" sz="2800" b="1" i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m:t>r</m:t>
                          </m:r>
                        </m:e>
                        <m:sup>
                          <m:r>
                            <a:rPr lang="en-US" sz="2800" b="1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m:rPr>
                          <m:nor/>
                        </m:rPr>
                        <a:rPr lang="en-US" sz="2800" b="1" i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m:t>×</m:t>
                      </m:r>
                      <m:f>
                        <m:fPr>
                          <m:ctrlPr>
                            <a:rPr lang="en-US" sz="28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800" b="1" i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m:t>L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800" b="1" i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m:t>m</m:t>
                          </m:r>
                          <m:sSup>
                            <m:sSupPr>
                              <m:ctrlPr>
                                <a:rPr lang="en-US" sz="2800" b="1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nor/>
                                </m:rPr>
                                <a:rPr lang="en-US" sz="2800" b="1" i="0">
                                  <a:solidFill>
                                    <a:schemeClr val="bg1"/>
                                  </a:solidFill>
                                  <a:latin typeface="Times New Roman" pitchFamily="18" charset="0"/>
                                  <a:cs typeface="Times New Roman" pitchFamily="18" charset="0"/>
                                </a:rPr>
                                <m:t>r</m:t>
                              </m:r>
                            </m:e>
                            <m:sup>
                              <m:r>
                                <a:rPr lang="en-US" sz="2800" b="1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𝟐</m:t>
                              </m:r>
                            </m:sup>
                          </m:sSup>
                        </m:den>
                      </m:f>
                      <m:r>
                        <m:rPr>
                          <m:nor/>
                        </m:rPr>
                        <a:rPr lang="en-US" sz="2800" b="1" i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800" b="1" i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m:t>L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800" b="1" i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m:t>2</m:t>
                          </m:r>
                          <m:r>
                            <m:rPr>
                              <m:nor/>
                            </m:rPr>
                            <a:rPr lang="en-US" sz="2800" b="1" i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m:t>m</m:t>
                          </m:r>
                        </m:den>
                      </m:f>
                    </m:oMath>
                  </m:oMathPara>
                </a14:m>
                <a:endParaRPr lang="en-US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C5A36F4-3DA5-2869-C545-53C00F01D5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8820" y="3013937"/>
                <a:ext cx="3084095" cy="8994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49F77AF-2FBB-62CC-1C81-F4086C3618E9}"/>
                  </a:ext>
                </a:extLst>
              </p:cNvPr>
              <p:cNvSpPr txBox="1"/>
              <p:nvPr/>
            </p:nvSpPr>
            <p:spPr>
              <a:xfrm>
                <a:off x="1852494" y="4628295"/>
                <a:ext cx="3084095" cy="90435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800" b="1" i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m:t>∴</m:t>
                      </m:r>
                      <m:f>
                        <m:fPr>
                          <m:ctrlPr>
                            <a:rPr lang="en-US" sz="28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800" b="1" i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m:t>dA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800" b="1" i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m:t>dt</m:t>
                          </m:r>
                        </m:den>
                      </m:f>
                      <m:r>
                        <m:rPr>
                          <m:nor/>
                        </m:rPr>
                        <a:rPr lang="en-US" sz="2800" b="1" i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sz="2800" b="1" i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m:t>constant</m:t>
                      </m:r>
                    </m:oMath>
                  </m:oMathPara>
                </a14:m>
                <a:endParaRPr lang="en-US" sz="18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49F77AF-2FBB-62CC-1C81-F4086C3618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52494" y="4628295"/>
                <a:ext cx="3084095" cy="90435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14F13BB3-C476-6722-2E4E-5CCC09E97F2A}"/>
              </a:ext>
            </a:extLst>
          </p:cNvPr>
          <p:cNvSpPr txBox="1"/>
          <p:nvPr/>
        </p:nvSpPr>
        <p:spPr>
          <a:xfrm>
            <a:off x="1666667" y="5652832"/>
            <a:ext cx="8106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cs typeface="Times New Roman" panose="02020603050405020304" pitchFamily="18" charset="0"/>
              </a:rPr>
              <a:t>i.e</a:t>
            </a:r>
            <a:r>
              <a:rPr lang="en-US" sz="2800" b="1" dirty="0">
                <a:solidFill>
                  <a:schemeClr val="bg1"/>
                </a:solidFill>
                <a:cs typeface="Times New Roman" panose="02020603050405020304" pitchFamily="18" charset="0"/>
              </a:rPr>
              <a:t> the areal  velocity of the planet is constant.  </a:t>
            </a:r>
            <a:endParaRPr lang="en-US" sz="1800" b="1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loud Callout 9">
                <a:extLst>
                  <a:ext uri="{FF2B5EF4-FFF2-40B4-BE49-F238E27FC236}">
                    <a16:creationId xmlns:a16="http://schemas.microsoft.com/office/drawing/2014/main" id="{180F77ED-CB88-D01A-3EF0-9D5A401429AE}"/>
                  </a:ext>
                </a:extLst>
              </p:cNvPr>
              <p:cNvSpPr/>
              <p:nvPr/>
            </p:nvSpPr>
            <p:spPr>
              <a:xfrm>
                <a:off x="7812409" y="1989321"/>
                <a:ext cx="3749937" cy="1924093"/>
              </a:xfrm>
              <a:prstGeom prst="cloudCallout">
                <a:avLst>
                  <a:gd name="adj1" fmla="val -154895"/>
                  <a:gd name="adj2" fmla="val 65720"/>
                </a:avLst>
              </a:prstGeom>
              <a:ln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800" b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 </m:t>
                      </m:r>
                      <m:r>
                        <m:rPr>
                          <m:nor/>
                        </m:rPr>
                        <a:rPr lang="en-US" sz="2800" b="1" i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 </m:t>
                      </m:r>
                      <m:f>
                        <m:fPr>
                          <m:ctrlPr>
                            <a:rPr lang="en-US" sz="28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𝜟</m:t>
                          </m:r>
                          <m:r>
                            <a:rPr lang="en-US" sz="28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𝑨</m:t>
                          </m:r>
                        </m:num>
                        <m:den>
                          <m:r>
                            <a:rPr lang="en-US" sz="28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𝜟</m:t>
                          </m:r>
                          <m:r>
                            <a:rPr lang="en-US" sz="28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𝒕</m:t>
                          </m:r>
                        </m:den>
                      </m:f>
                      <m:r>
                        <a:rPr lang="en-US" sz="2800" b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sz="2800" b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sSup>
                        <m:sSupPr>
                          <m:ctrlPr>
                            <a:rPr lang="en-US" sz="28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  <m:sup>
                          <m:r>
                            <a:rPr lang="en-US" sz="2800" b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sz="28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𝝎</m:t>
                      </m:r>
                    </m:oMath>
                  </m:oMathPara>
                </a14:m>
                <a:endParaRPr lang="en-US" sz="28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7" name="Cloud Callout 9">
                <a:extLst>
                  <a:ext uri="{FF2B5EF4-FFF2-40B4-BE49-F238E27FC236}">
                    <a16:creationId xmlns:a16="http://schemas.microsoft.com/office/drawing/2014/main" id="{180F77ED-CB88-D01A-3EF0-9D5A401429A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2409" y="1989321"/>
                <a:ext cx="3749937" cy="1924093"/>
              </a:xfrm>
              <a:prstGeom prst="cloudCallout">
                <a:avLst>
                  <a:gd name="adj1" fmla="val -154895"/>
                  <a:gd name="adj2" fmla="val 65720"/>
                </a:avLst>
              </a:prstGeom>
              <a:blipFill>
                <a:blip r:embed="rId8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93775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7" grpId="0" animBg="1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05232-55FC-14F6-4E8F-625EA5615B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1A0E1D-B23E-B002-6635-649CEE24E3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B9F5C1-D20B-B59E-9AAD-ACC82ECF4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8100" y="0"/>
            <a:ext cx="122682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36726C1-4529-8C4D-37E3-FF8255E40414}"/>
              </a:ext>
            </a:extLst>
          </p:cNvPr>
          <p:cNvSpPr txBox="1"/>
          <p:nvPr/>
        </p:nvSpPr>
        <p:spPr>
          <a:xfrm>
            <a:off x="605588" y="773577"/>
            <a:ext cx="10238875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Wingdings" pitchFamily="2" charset="2"/>
              <a:buChar char="Ø"/>
            </a:pPr>
            <a:r>
              <a:rPr lang="en-US" sz="2800" b="1" dirty="0">
                <a:solidFill>
                  <a:schemeClr val="bg1"/>
                </a:solidFill>
                <a:cs typeface="Times New Roman" panose="02020603050405020304" pitchFamily="18" charset="0"/>
              </a:rPr>
              <a:t>The square of the time for a planet to complete one revolution around the sun is directly proportional to the cube of semi-major axis of the elliptical orbit.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4DF80F29-1683-F4B7-5493-26546FC1F762}"/>
                  </a:ext>
                </a:extLst>
              </p:cNvPr>
              <p:cNvSpPr/>
              <p:nvPr/>
            </p:nvSpPr>
            <p:spPr>
              <a:xfrm>
                <a:off x="2430377" y="3858749"/>
                <a:ext cx="2943727" cy="942053"/>
              </a:xfrm>
              <a:prstGeom prst="rect">
                <a:avLst/>
              </a:prstGeom>
            </p:spPr>
            <p:txBody>
              <a:bodyPr wrap="square" lIns="68580" tIns="34290" rIns="68580" bIns="3429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800" b="1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nor/>
                                </m:rPr>
                                <a:rPr lang="en-US" sz="2800" b="1" i="0">
                                  <a:solidFill>
                                    <a:schemeClr val="bg1"/>
                                  </a:solidFill>
                                  <a:latin typeface="Times New Roman" pitchFamily="18" charset="0"/>
                                  <a:cs typeface="Times New Roman" pitchFamily="18" charset="0"/>
                                </a:rPr>
                                <m:t>T</m:t>
                              </m:r>
                            </m:e>
                            <m:sup>
                              <m:r>
                                <a:rPr lang="en-US" sz="2800" b="1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  <a:cs typeface="Times New Roman" pitchFamily="18" charset="0"/>
                                </a:rPr>
                                <m:t>𝟐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sz="2800" b="1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nor/>
                                </m:rPr>
                                <a:rPr lang="en-US" sz="2800" b="1" i="0">
                                  <a:solidFill>
                                    <a:schemeClr val="bg1"/>
                                  </a:solidFill>
                                  <a:latin typeface="Times New Roman" pitchFamily="18" charset="0"/>
                                  <a:cs typeface="Times New Roman" pitchFamily="18" charset="0"/>
                                </a:rPr>
                                <m:t>R</m:t>
                              </m:r>
                            </m:e>
                            <m:sup>
                              <m:r>
                                <a:rPr lang="en-US" sz="2800" b="1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  <a:cs typeface="Times New Roman" pitchFamily="18" charset="0"/>
                                </a:rPr>
                                <m:t>𝟑</m:t>
                              </m:r>
                            </m:sup>
                          </m:sSup>
                        </m:den>
                      </m:f>
                      <m:r>
                        <a:rPr lang="en-US" sz="2800" b="1" i="1" smtClean="0">
                          <a:solidFill>
                            <a:schemeClr val="bg1"/>
                          </a:solidFill>
                          <a:latin typeface="Cambria Math"/>
                          <a:cs typeface="Times New Roman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800" b="1" i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sz="2800" b="1" i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800" b="1" i="0">
                          <a:solidFill>
                            <a:schemeClr val="bg1"/>
                          </a:solidFill>
                          <a:cs typeface="Times New Roman" pitchFamily="18" charset="0"/>
                        </a:rPr>
                        <m:t>constant</m:t>
                      </m:r>
                    </m:oMath>
                  </m:oMathPara>
                </a14:m>
                <a:endParaRPr lang="en-US" sz="2000" b="1" dirty="0">
                  <a:solidFill>
                    <a:schemeClr val="bg1"/>
                  </a:solidFill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4DF80F29-1683-F4B7-5493-26546FC1F76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0377" y="3858749"/>
                <a:ext cx="2943727" cy="94205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3BC5F1C3-B852-6D6C-0215-7996D6406C4B}"/>
              </a:ext>
            </a:extLst>
          </p:cNvPr>
          <p:cNvSpPr txBox="1"/>
          <p:nvPr/>
        </p:nvSpPr>
        <p:spPr>
          <a:xfrm>
            <a:off x="1182721" y="5367852"/>
            <a:ext cx="7528142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cs typeface="Times New Roman" panose="02020603050405020304" pitchFamily="18" charset="0"/>
              </a:rPr>
              <a:t>Where R is semi-major axis of elliptical orbit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7B04B1B8-62FD-7CEE-0D2E-89FDBA440BF6}"/>
                  </a:ext>
                </a:extLst>
              </p:cNvPr>
              <p:cNvSpPr/>
              <p:nvPr/>
            </p:nvSpPr>
            <p:spPr>
              <a:xfrm>
                <a:off x="2506322" y="2707869"/>
                <a:ext cx="2233864" cy="53296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800" b="1" i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 </m:t>
                      </m:r>
                      <m:sSup>
                        <m:sSupPr>
                          <m:ctrlPr>
                            <a:rPr lang="en-US" sz="28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𝑻</m:t>
                          </m:r>
                        </m:e>
                        <m:sup>
                          <m:r>
                            <a:rPr lang="en-US" sz="2800" b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m:rPr>
                          <m:nor/>
                        </m:rPr>
                        <a:rPr lang="en-US" sz="2800" b="1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  </m:t>
                      </m:r>
                      <m:r>
                        <a:rPr lang="en-US" sz="2800" b="1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𝜶</m:t>
                      </m:r>
                      <m:r>
                        <m:rPr>
                          <m:nor/>
                        </m:rPr>
                        <a:rPr lang="en-US" sz="2800" b="1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  </m:t>
                      </m:r>
                      <m:sSup>
                        <m:sSupPr>
                          <m:ctrlPr>
                            <a:rPr lang="en-US" sz="28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</m:e>
                        <m:sup>
                          <m:r>
                            <a:rPr lang="en-US" sz="2800" b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7B04B1B8-62FD-7CEE-0D2E-89FDBA440BF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6322" y="2707869"/>
                <a:ext cx="2233864" cy="53296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14">
            <a:extLst>
              <a:ext uri="{FF2B5EF4-FFF2-40B4-BE49-F238E27FC236}">
                <a16:creationId xmlns:a16="http://schemas.microsoft.com/office/drawing/2014/main" id="{B03F9A2E-38F5-4F0B-AFFE-8798E0B318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7898" y="2276454"/>
            <a:ext cx="3850102" cy="2651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169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4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05232-55FC-14F6-4E8F-625EA5615B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1A0E1D-B23E-B002-6635-649CEE24E3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B9F5C1-D20B-B59E-9AAD-ACC82ECF4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682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252E205-1A95-882D-7824-9FE4CFD81F50}"/>
              </a:ext>
            </a:extLst>
          </p:cNvPr>
          <p:cNvSpPr txBox="1"/>
          <p:nvPr/>
        </p:nvSpPr>
        <p:spPr>
          <a:xfrm>
            <a:off x="569494" y="584368"/>
            <a:ext cx="11053011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  <a:effectLst/>
                <a:ea typeface="Calibri" panose="020F0502020204030204" pitchFamily="34" charset="0"/>
              </a:rPr>
              <a:t>33.	The figure shows the motion of a planet around the sun in an 	elliptical orbit with sun at the focus.  The shaded </a:t>
            </a:r>
            <a:r>
              <a:rPr lang="en-GB" sz="28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ahoma" panose="020B0604030504040204" pitchFamily="34" charset="0"/>
              </a:rPr>
              <a:t>areas A and B are 	also shown in the figure which can be assumed to be equal.  If t</a:t>
            </a:r>
            <a:r>
              <a:rPr lang="en-GB" sz="2800" baseline="-250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ahoma" panose="020B0604030504040204" pitchFamily="34" charset="0"/>
              </a:rPr>
              <a:t>1</a:t>
            </a:r>
            <a:r>
              <a:rPr lang="en-GB" sz="28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ahoma" panose="020B0604030504040204" pitchFamily="34" charset="0"/>
              </a:rPr>
              <a:t> and 	t</a:t>
            </a:r>
            <a:r>
              <a:rPr lang="en-GB" sz="2800" baseline="-250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ahoma" panose="020B0604030504040204" pitchFamily="34" charset="0"/>
              </a:rPr>
              <a:t>2</a:t>
            </a:r>
            <a:r>
              <a:rPr lang="en-GB" sz="28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ahoma" panose="020B0604030504040204" pitchFamily="34" charset="0"/>
              </a:rPr>
              <a:t> represent the time for the planet to move from a to b and d c 	respectively, then </a:t>
            </a:r>
          </a:p>
          <a:p>
            <a:endParaRPr lang="en-GB" sz="2800" dirty="0">
              <a:solidFill>
                <a:schemeClr val="bg1"/>
              </a:solidFill>
              <a:ea typeface="Calibri" panose="020F0502020204030204" pitchFamily="34" charset="0"/>
              <a:cs typeface="Tahoma" panose="020B0604030504040204" pitchFamily="34" charset="0"/>
            </a:endParaRPr>
          </a:p>
          <a:p>
            <a:endParaRPr lang="en-GB" sz="2800" dirty="0">
              <a:solidFill>
                <a:schemeClr val="bg1"/>
              </a:solidFill>
              <a:effectLst/>
              <a:ea typeface="Calibri" panose="020F0502020204030204" pitchFamily="34" charset="0"/>
              <a:cs typeface="Tahoma" panose="020B0604030504040204" pitchFamily="34" charset="0"/>
            </a:endParaRPr>
          </a:p>
          <a:p>
            <a:endParaRPr lang="en-GB" sz="2800" dirty="0">
              <a:solidFill>
                <a:schemeClr val="bg1"/>
              </a:solidFill>
              <a:ea typeface="Calibri" panose="020F0502020204030204" pitchFamily="34" charset="0"/>
              <a:cs typeface="Tahoma" panose="020B0604030504040204" pitchFamily="34" charset="0"/>
            </a:endParaRPr>
          </a:p>
          <a:p>
            <a:endParaRPr lang="en-GB" sz="2800" dirty="0">
              <a:solidFill>
                <a:schemeClr val="bg1"/>
              </a:solidFill>
              <a:effectLst/>
              <a:ea typeface="Calibri" panose="020F0502020204030204" pitchFamily="34" charset="0"/>
              <a:cs typeface="Tahoma" panose="020B0604030504040204" pitchFamily="34" charset="0"/>
            </a:endParaRPr>
          </a:p>
          <a:p>
            <a:endParaRPr lang="en-GB" sz="2800" dirty="0">
              <a:solidFill>
                <a:schemeClr val="bg1"/>
              </a:solidFill>
              <a:ea typeface="Calibri" panose="020F0502020204030204" pitchFamily="34" charset="0"/>
              <a:cs typeface="Tahoma" panose="020B0604030504040204" pitchFamily="34" charset="0"/>
            </a:endParaRPr>
          </a:p>
          <a:p>
            <a:endParaRPr lang="en-GB" sz="2800" dirty="0">
              <a:solidFill>
                <a:schemeClr val="bg1"/>
              </a:solidFill>
              <a:effectLst/>
              <a:ea typeface="Calibri" panose="020F0502020204030204" pitchFamily="34" charset="0"/>
              <a:cs typeface="Tahoma" panose="020B0604030504040204" pitchFamily="34" charset="0"/>
            </a:endParaRPr>
          </a:p>
          <a:p>
            <a:r>
              <a:rPr kumimoji="0" lang="en-GB" altLang="en-US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    1. t</a:t>
            </a:r>
            <a:r>
              <a:rPr kumimoji="0" lang="en-GB" altLang="en-US" sz="2800" b="0" i="0" u="none" strike="noStrike" cap="none" normalizeH="0" baseline="-30000" dirty="0">
                <a:ln>
                  <a:noFill/>
                </a:ln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1</a:t>
            </a:r>
            <a:r>
              <a:rPr kumimoji="0" lang="en-GB" altLang="en-US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&lt;t</a:t>
            </a:r>
            <a:r>
              <a:rPr kumimoji="0" lang="en-GB" altLang="en-US" sz="2800" b="0" i="0" u="none" strike="noStrike" cap="none" normalizeH="0" baseline="-30000" dirty="0">
                <a:ln>
                  <a:noFill/>
                </a:ln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2</a:t>
            </a:r>
            <a:r>
              <a:rPr kumimoji="0" lang="en-GB" altLang="en-US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	           2. t</a:t>
            </a:r>
            <a:r>
              <a:rPr kumimoji="0" lang="en-GB" altLang="en-US" sz="2800" b="0" i="0" u="none" strike="noStrike" cap="none" normalizeH="0" baseline="-30000" dirty="0">
                <a:ln>
                  <a:noFill/>
                </a:ln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1</a:t>
            </a:r>
            <a:r>
              <a:rPr kumimoji="0" lang="en-GB" altLang="en-US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&gt;t</a:t>
            </a:r>
            <a:r>
              <a:rPr kumimoji="0" lang="en-GB" altLang="en-US" sz="2800" b="0" i="0" u="none" strike="noStrike" cap="none" normalizeH="0" baseline="-30000" dirty="0">
                <a:ln>
                  <a:noFill/>
                </a:ln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2</a:t>
            </a:r>
            <a:r>
              <a:rPr kumimoji="0" lang="en-GB" altLang="en-US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	           3. t</a:t>
            </a:r>
            <a:r>
              <a:rPr kumimoji="0" lang="en-GB" altLang="en-US" sz="2800" b="0" i="0" u="none" strike="noStrike" cap="none" normalizeH="0" baseline="-30000" dirty="0">
                <a:ln>
                  <a:noFill/>
                </a:ln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1</a:t>
            </a:r>
            <a:r>
              <a:rPr kumimoji="0" lang="en-GB" altLang="en-US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=t</a:t>
            </a:r>
            <a:r>
              <a:rPr kumimoji="0" lang="en-GB" altLang="en-US" sz="2800" b="0" i="0" u="none" strike="noStrike" cap="none" normalizeH="0" baseline="-30000" dirty="0">
                <a:ln>
                  <a:noFill/>
                </a:ln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2</a:t>
            </a:r>
            <a:r>
              <a:rPr kumimoji="0" lang="en-GB" altLang="en-US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	        4. t</a:t>
            </a:r>
            <a:r>
              <a:rPr kumimoji="0" lang="en-GB" altLang="en-US" sz="2800" b="0" i="0" u="none" strike="noStrike" cap="none" normalizeH="0" baseline="-30000" dirty="0">
                <a:ln>
                  <a:noFill/>
                </a:ln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1      </a:t>
            </a:r>
            <a:r>
              <a:rPr kumimoji="0" lang="en-GB" altLang="en-US" sz="2800" b="0" i="0" u="none" strike="noStrike" cap="none" normalizeH="0" dirty="0">
                <a:ln>
                  <a:noFill/>
                </a:ln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t</a:t>
            </a:r>
            <a:r>
              <a:rPr kumimoji="0" lang="en-GB" altLang="en-US" sz="2800" b="0" i="0" u="none" strike="noStrike" cap="none" normalizeH="0" baseline="-25000" dirty="0">
                <a:ln>
                  <a:noFill/>
                </a:ln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2</a:t>
            </a:r>
            <a:endParaRPr kumimoji="0" lang="en-GB" altLang="en-US" sz="2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endParaRPr lang="en-IN" sz="2800" dirty="0">
              <a:solidFill>
                <a:schemeClr val="bg1"/>
              </a:solidFill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B7BE14C-1F88-8703-4483-AC04A096BD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5483" y="2478051"/>
            <a:ext cx="3998496" cy="2270750"/>
          </a:xfrm>
          <a:prstGeom prst="rect">
            <a:avLst/>
          </a:prstGeom>
        </p:spPr>
      </p:pic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83B8A995-DFDC-C269-5AAC-5BBF18E4A10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6089094"/>
              </p:ext>
            </p:extLst>
          </p:nvPr>
        </p:nvGraphicFramePr>
        <p:xfrm>
          <a:off x="9526587" y="5349875"/>
          <a:ext cx="407987" cy="4552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10006" imgH="122332" progId="Equation.DSMT4">
                  <p:embed/>
                </p:oleObj>
              </mc:Choice>
              <mc:Fallback>
                <p:oleObj name="Equation" r:id="rId4" imgW="110006" imgH="122332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526587" y="5349875"/>
                        <a:ext cx="407987" cy="4552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9655155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05232-55FC-14F6-4E8F-625EA5615B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1A0E1D-B23E-B002-6635-649CEE24E3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B9F5C1-D20B-B59E-9AAD-ACC82ECF4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682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ED79320-D823-D535-AF92-D90BE5F8C81E}"/>
              </a:ext>
            </a:extLst>
          </p:cNvPr>
          <p:cNvSpPr txBox="1"/>
          <p:nvPr/>
        </p:nvSpPr>
        <p:spPr>
          <a:xfrm>
            <a:off x="1081237" y="761048"/>
            <a:ext cx="9761621" cy="24949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rtl="0">
              <a:lnSpc>
                <a:spcPct val="107000"/>
              </a:lnSpc>
            </a:pPr>
            <a:r>
              <a:rPr lang="en-GB" sz="28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34.	The period of a satellite in a circular orbit of radius R is 	T, the period of another satellite in a circular orbit of 	radius 4R is</a:t>
            </a:r>
          </a:p>
          <a:p>
            <a:pPr lvl="0" algn="just" rtl="0">
              <a:lnSpc>
                <a:spcPct val="107000"/>
              </a:lnSpc>
            </a:pPr>
            <a:endParaRPr lang="en-IN" sz="2800" dirty="0">
              <a:solidFill>
                <a:schemeClr val="bg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46380" algn="just">
              <a:lnSpc>
                <a:spcPct val="150000"/>
              </a:lnSpc>
              <a:spcAft>
                <a:spcPts val="800"/>
              </a:spcAft>
            </a:pPr>
            <a:r>
              <a:rPr lang="en-GB" sz="28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1. 4T  	2. T/4		3. 8T		4. T/8</a:t>
            </a:r>
            <a:endParaRPr lang="en-IN" sz="2800" dirty="0">
              <a:solidFill>
                <a:schemeClr val="bg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E80A8F4-4A60-7BD2-E6C9-72E85036D4F9}"/>
              </a:ext>
            </a:extLst>
          </p:cNvPr>
          <p:cNvSpPr txBox="1"/>
          <p:nvPr/>
        </p:nvSpPr>
        <p:spPr>
          <a:xfrm>
            <a:off x="1011274" y="4024010"/>
            <a:ext cx="9292390" cy="20338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rtl="0">
              <a:lnSpc>
                <a:spcPct val="107000"/>
              </a:lnSpc>
            </a:pPr>
            <a:r>
              <a:rPr lang="en-GB" sz="28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35.	Orbit of a planet around a star is</a:t>
            </a:r>
          </a:p>
          <a:p>
            <a:pPr lvl="0" rtl="0">
              <a:lnSpc>
                <a:spcPct val="107000"/>
              </a:lnSpc>
            </a:pPr>
            <a:endParaRPr lang="en-IN" sz="2800" dirty="0">
              <a:solidFill>
                <a:schemeClr val="bg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46380">
              <a:lnSpc>
                <a:spcPct val="107000"/>
              </a:lnSpc>
            </a:pPr>
            <a:r>
              <a:rPr lang="en-GB" sz="28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1. A circle				2. An ellipse</a:t>
            </a:r>
            <a:endParaRPr lang="en-IN" sz="2800" dirty="0">
              <a:solidFill>
                <a:schemeClr val="bg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46380">
              <a:lnSpc>
                <a:spcPct val="150000"/>
              </a:lnSpc>
              <a:spcAft>
                <a:spcPts val="800"/>
              </a:spcAft>
            </a:pPr>
            <a:r>
              <a:rPr lang="en-GB" sz="28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3. A parabola	           	4. A straight line</a:t>
            </a:r>
            <a:endParaRPr lang="en-IN" sz="2800" dirty="0">
              <a:solidFill>
                <a:schemeClr val="bg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46215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05232-55FC-14F6-4E8F-625EA5615B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1A0E1D-B23E-B002-6635-649CEE24E3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B9F5C1-D20B-B59E-9AAD-ACC82ECF4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682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BFD6ADD-FF08-E46B-1B8C-C791A7714FE7}"/>
              </a:ext>
            </a:extLst>
          </p:cNvPr>
          <p:cNvSpPr txBox="1"/>
          <p:nvPr/>
        </p:nvSpPr>
        <p:spPr>
          <a:xfrm>
            <a:off x="405003" y="258670"/>
            <a:ext cx="10042358" cy="23234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rtl="0">
              <a:lnSpc>
                <a:spcPct val="107000"/>
              </a:lnSpc>
            </a:pPr>
            <a:r>
              <a:rPr lang="en-GB" sz="26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36.	Kepler’s second law regarding constancy of aerial 	velocity of a planet is a consequences of the law of conservation of </a:t>
            </a:r>
          </a:p>
          <a:p>
            <a:pPr lvl="0" algn="just" rtl="0">
              <a:lnSpc>
                <a:spcPct val="107000"/>
              </a:lnSpc>
            </a:pPr>
            <a:endParaRPr lang="en-IN" sz="2600" dirty="0">
              <a:solidFill>
                <a:schemeClr val="bg1"/>
              </a:solidFill>
              <a:effectLst/>
              <a:latin typeface="Tahoma" panose="020B060403050404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46380" algn="just">
              <a:lnSpc>
                <a:spcPct val="107000"/>
              </a:lnSpc>
            </a:pPr>
            <a:r>
              <a:rPr lang="en-GB" sz="26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	1. Energy				2. Angular momentum</a:t>
            </a:r>
            <a:endParaRPr lang="en-IN" sz="2600" dirty="0">
              <a:solidFill>
                <a:schemeClr val="bg1"/>
              </a:solidFill>
              <a:effectLst/>
              <a:latin typeface="Tahoma" panose="020B060403050404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46380" algn="just">
              <a:lnSpc>
                <a:spcPct val="150000"/>
              </a:lnSpc>
              <a:spcAft>
                <a:spcPts val="800"/>
              </a:spcAft>
            </a:pPr>
            <a:r>
              <a:rPr lang="en-GB" sz="26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	3. Linear momentum		4. None of these</a:t>
            </a:r>
            <a:endParaRPr lang="en-IN" sz="2600" dirty="0">
              <a:solidFill>
                <a:schemeClr val="bg1"/>
              </a:solidFill>
              <a:effectLst/>
              <a:latin typeface="Tahoma" panose="020B060403050404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92EC394-38AA-7EC7-45F9-E74BD46935D3}"/>
                  </a:ext>
                </a:extLst>
              </p:cNvPr>
              <p:cNvSpPr txBox="1"/>
              <p:nvPr/>
            </p:nvSpPr>
            <p:spPr>
              <a:xfrm>
                <a:off x="293932" y="3001548"/>
                <a:ext cx="9754562" cy="34370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just" rtl="0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2600" dirty="0">
                    <a:solidFill>
                      <a:schemeClr val="bg1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37.	A satellite which is geostationary in a particular orbit is 	taken to another orbit.  Its distance from the centre of 	earth in new orbit is 2 times that of the earlier orbit.  	The time period in the second orbit is</a:t>
                </a:r>
              </a:p>
              <a:p>
                <a:pPr lvl="0" algn="just" rtl="0">
                  <a:lnSpc>
                    <a:spcPct val="107000"/>
                  </a:lnSpc>
                  <a:spcAft>
                    <a:spcPts val="800"/>
                  </a:spcAft>
                </a:pPr>
                <a:endParaRPr lang="en-GB" sz="2600" dirty="0">
                  <a:solidFill>
                    <a:schemeClr val="bg1"/>
                  </a:solidFill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  <a:p>
                <a:pPr marL="1257300" lvl="2" indent="-342900" algn="just">
                  <a:lnSpc>
                    <a:spcPct val="107000"/>
                  </a:lnSpc>
                  <a:spcAft>
                    <a:spcPts val="800"/>
                  </a:spcAft>
                  <a:buFont typeface="+mj-lt"/>
                  <a:buAutoNum type="arabicPeriod"/>
                </a:pPr>
                <a:r>
                  <a:rPr lang="en-GB" sz="2600" dirty="0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4.8 hours         			2. 48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6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ahoma" panose="020B0604030504040204" pitchFamily="34" charset="0"/>
                          </a:rPr>
                        </m:ctrlPr>
                      </m:radPr>
                      <m:deg/>
                      <m:e>
                        <m:r>
                          <a:rPr lang="en-US" sz="26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ahoma" panose="020B0604030504040204" pitchFamily="34" charset="0"/>
                          </a:rPr>
                          <m:t>2</m:t>
                        </m:r>
                      </m:e>
                    </m:rad>
                    <m:r>
                      <a:rPr lang="en-US" sz="26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ahoma" panose="020B0604030504040204" pitchFamily="34" charset="0"/>
                      </a:rPr>
                      <m:t> </m:t>
                    </m:r>
                    <m:r>
                      <a:rPr lang="en-US" sz="26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ahoma" panose="020B0604030504040204" pitchFamily="34" charset="0"/>
                      </a:rPr>
                      <m:t>h𝑜𝑢𝑟𝑠</m:t>
                    </m:r>
                  </m:oMath>
                </a14:m>
                <a:r>
                  <a:rPr lang="en-IN" sz="2600" dirty="0">
                    <a:solidFill>
                      <a:schemeClr val="bg1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    </a:t>
                </a:r>
              </a:p>
              <a:p>
                <a:pPr lvl="1"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IN" sz="2600" dirty="0">
                    <a:solidFill>
                      <a:schemeClr val="bg1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	3.  24 hours         			4. 24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IN" sz="2600" b="0" i="1" smtClean="0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radPr>
                      <m:deg/>
                      <m:e>
                        <m:r>
                          <a:rPr lang="en-US" sz="2600" b="0" i="1" smtClean="0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e>
                    </m:rad>
                    <m:r>
                      <a:rPr lang="en-US" sz="2600" b="0" i="1" smtClean="0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h𝑜𝑢𝑟𝑠</m:t>
                    </m:r>
                  </m:oMath>
                </a14:m>
                <a:endParaRPr lang="en-IN" sz="2600" dirty="0">
                  <a:solidFill>
                    <a:schemeClr val="bg1"/>
                  </a:solidFill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92EC394-38AA-7EC7-45F9-E74BD46935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932" y="3001548"/>
                <a:ext cx="9754562" cy="3437031"/>
              </a:xfrm>
              <a:prstGeom prst="rect">
                <a:avLst/>
              </a:prstGeom>
              <a:blipFill>
                <a:blip r:embed="rId3"/>
                <a:stretch>
                  <a:fillRect l="-1125" t="-1950" r="-1125" b="-3369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4790195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05232-55FC-14F6-4E8F-625EA5615B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1A0E1D-B23E-B002-6635-649CEE24E3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B9F5C1-D20B-B59E-9AAD-ACC82ECF4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682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041B06A-ED0F-F222-BB87-D864BAF42B0D}"/>
              </a:ext>
            </a:extLst>
          </p:cNvPr>
          <p:cNvSpPr txBox="1"/>
          <p:nvPr/>
        </p:nvSpPr>
        <p:spPr>
          <a:xfrm>
            <a:off x="412523" y="582867"/>
            <a:ext cx="10748210" cy="43390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46380">
              <a:lnSpc>
                <a:spcPct val="107000"/>
              </a:lnSpc>
            </a:pPr>
            <a:r>
              <a:rPr lang="en-GB" sz="2800" b="1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38. Statement Type Question:</a:t>
            </a:r>
          </a:p>
          <a:p>
            <a:pPr marL="246380">
              <a:lnSpc>
                <a:spcPct val="107000"/>
              </a:lnSpc>
            </a:pPr>
            <a:endParaRPr lang="en-IN" sz="2800" dirty="0">
              <a:solidFill>
                <a:schemeClr val="bg1"/>
              </a:solidFill>
              <a:effectLst/>
              <a:latin typeface="Tahoma" panose="020B060403050404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46380">
              <a:lnSpc>
                <a:spcPct val="107000"/>
              </a:lnSpc>
            </a:pPr>
            <a:r>
              <a:rPr lang="en-GB" sz="2800" b="1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Read the Statement-I </a:t>
            </a:r>
            <a:r>
              <a:rPr lang="en-GB" sz="28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and </a:t>
            </a:r>
            <a:r>
              <a:rPr lang="en-GB" sz="2800" b="1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Statement-II </a:t>
            </a:r>
            <a:r>
              <a:rPr lang="en-GB" sz="28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carefully to mark the correct option out of the options given below</a:t>
            </a:r>
          </a:p>
          <a:p>
            <a:pPr marL="246380">
              <a:lnSpc>
                <a:spcPct val="107000"/>
              </a:lnSpc>
            </a:pPr>
            <a:endParaRPr lang="en-IN" sz="2800" dirty="0">
              <a:solidFill>
                <a:schemeClr val="bg1"/>
              </a:solidFill>
              <a:effectLst/>
              <a:latin typeface="Tahoma" panose="020B060403050404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46380">
              <a:lnSpc>
                <a:spcPct val="107000"/>
              </a:lnSpc>
            </a:pPr>
            <a:r>
              <a:rPr lang="en-GB" sz="28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1.	Both Statement-I and Statement-II are correct</a:t>
            </a:r>
            <a:endParaRPr lang="en-IN" sz="2800" dirty="0">
              <a:solidFill>
                <a:schemeClr val="bg1"/>
              </a:solidFill>
              <a:effectLst/>
              <a:latin typeface="Tahoma" panose="020B060403050404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46380">
              <a:lnSpc>
                <a:spcPct val="107000"/>
              </a:lnSpc>
            </a:pPr>
            <a:r>
              <a:rPr lang="en-GB" sz="28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2.	Statement-I is correct but Statement-II is incorrect</a:t>
            </a:r>
            <a:endParaRPr lang="en-IN" sz="2800" dirty="0">
              <a:solidFill>
                <a:schemeClr val="bg1"/>
              </a:solidFill>
              <a:effectLst/>
              <a:latin typeface="Tahoma" panose="020B060403050404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46380">
              <a:lnSpc>
                <a:spcPct val="107000"/>
              </a:lnSpc>
            </a:pPr>
            <a:r>
              <a:rPr lang="en-GB" sz="28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3.	Statement-I is incorrect but Statement-II is correct</a:t>
            </a:r>
            <a:endParaRPr lang="en-IN" sz="2800" dirty="0">
              <a:solidFill>
                <a:schemeClr val="bg1"/>
              </a:solidFill>
              <a:effectLst/>
              <a:latin typeface="Tahoma" panose="020B060403050404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46380">
              <a:lnSpc>
                <a:spcPct val="150000"/>
              </a:lnSpc>
            </a:pPr>
            <a:r>
              <a:rPr lang="en-GB" sz="28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4.	Both Statement-I and Statement-II are incorrect</a:t>
            </a:r>
            <a:endParaRPr lang="en-IN" sz="2800" dirty="0">
              <a:solidFill>
                <a:schemeClr val="bg1"/>
              </a:solidFill>
              <a:effectLst/>
              <a:latin typeface="Tahoma" panose="020B060403050404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205663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05232-55FC-14F6-4E8F-625EA5615B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1A0E1D-B23E-B002-6635-649CEE24E3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B9F5C1-D20B-B59E-9AAD-ACC82ECF4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682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330FE78-8928-B769-388A-360DA988600D}"/>
              </a:ext>
            </a:extLst>
          </p:cNvPr>
          <p:cNvSpPr txBox="1"/>
          <p:nvPr/>
        </p:nvSpPr>
        <p:spPr>
          <a:xfrm>
            <a:off x="609599" y="765354"/>
            <a:ext cx="11049002" cy="53272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</a:pPr>
            <a:r>
              <a:rPr lang="en-GB" sz="2800" b="1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3</a:t>
            </a:r>
            <a:r>
              <a:rPr lang="en-GB" sz="2800" b="1" dirty="0">
                <a:solidFill>
                  <a:schemeClr val="bg1"/>
                </a:solidFill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9</a:t>
            </a:r>
            <a:r>
              <a:rPr lang="en-GB" sz="2800" b="1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. Statement-I</a:t>
            </a:r>
            <a:r>
              <a:rPr lang="en-GB" sz="28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: In Kepler’s law conservation of angular momentum does not take place.</a:t>
            </a:r>
          </a:p>
          <a:p>
            <a:pPr lvl="0">
              <a:lnSpc>
                <a:spcPct val="107000"/>
              </a:lnSpc>
            </a:pPr>
            <a:endParaRPr lang="en-IN" sz="2800" dirty="0">
              <a:solidFill>
                <a:schemeClr val="bg1"/>
              </a:solidFill>
              <a:latin typeface="Tahoma" panose="020B060403050404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</a:pPr>
            <a:r>
              <a:rPr lang="en-GB" sz="2800" b="1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Statement -II: </a:t>
            </a:r>
            <a:r>
              <a:rPr lang="en-GB" sz="28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Gravitation force acting between earth and sun is perpendicular to line joining them. </a:t>
            </a:r>
          </a:p>
          <a:p>
            <a:pPr lvl="0">
              <a:lnSpc>
                <a:spcPct val="107000"/>
              </a:lnSpc>
            </a:pPr>
            <a:endParaRPr lang="en-IN" sz="2800" dirty="0">
              <a:solidFill>
                <a:schemeClr val="bg1"/>
              </a:solidFill>
              <a:effectLst/>
              <a:latin typeface="Tahoma" panose="020B060403050404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n-GB" sz="2800" b="1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Statement I</a:t>
            </a:r>
            <a:r>
              <a:rPr lang="en-GB" sz="28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: The universal gravitational constant is same as acceleration due to gravity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en-IN" sz="2800" dirty="0">
              <a:solidFill>
                <a:schemeClr val="bg1"/>
              </a:solidFill>
              <a:latin typeface="Tahoma" panose="020B060403050404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n-GB" sz="2800" b="1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Statement II</a:t>
            </a:r>
            <a:r>
              <a:rPr lang="en-GB" sz="28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: Gravitational constant and acceleration due to gravity have same dimensional formula</a:t>
            </a:r>
            <a:endParaRPr lang="en-IN" sz="2800" dirty="0">
              <a:solidFill>
                <a:schemeClr val="bg1"/>
              </a:solidFill>
              <a:effectLst/>
              <a:latin typeface="Tahoma" panose="020B060403050404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27154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872</TotalTime>
  <Words>5133</Words>
  <Application>Microsoft Office PowerPoint</Application>
  <PresentationFormat>Widescreen</PresentationFormat>
  <Paragraphs>558</Paragraphs>
  <Slides>86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86</vt:i4>
      </vt:variant>
    </vt:vector>
  </HeadingPairs>
  <TitlesOfParts>
    <vt:vector size="97" baseType="lpstr">
      <vt:lpstr>Arial</vt:lpstr>
      <vt:lpstr>Calibri</vt:lpstr>
      <vt:lpstr>Calibri Light</vt:lpstr>
      <vt:lpstr>Cambria Math</vt:lpstr>
      <vt:lpstr>Courier New</vt:lpstr>
      <vt:lpstr>Symbol</vt:lpstr>
      <vt:lpstr>Tahoma</vt:lpstr>
      <vt:lpstr>Times New Roman</vt:lpstr>
      <vt:lpstr>Wingdings</vt:lpstr>
      <vt:lpstr>Office Theme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Sudha</dc:creator>
  <cp:lastModifiedBy>Sudha</cp:lastModifiedBy>
  <cp:revision>297</cp:revision>
  <dcterms:created xsi:type="dcterms:W3CDTF">2024-06-21T04:50:21Z</dcterms:created>
  <dcterms:modified xsi:type="dcterms:W3CDTF">2024-08-08T09:56:42Z</dcterms:modified>
</cp:coreProperties>
</file>